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55" r:id="rId2"/>
    <p:sldId id="356" r:id="rId3"/>
    <p:sldId id="352" r:id="rId4"/>
    <p:sldId id="358" r:id="rId5"/>
    <p:sldId id="359" r:id="rId6"/>
    <p:sldId id="263" r:id="rId7"/>
    <p:sldId id="347" r:id="rId8"/>
    <p:sldId id="344" r:id="rId9"/>
    <p:sldId id="278" r:id="rId10"/>
    <p:sldId id="282" r:id="rId11"/>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ta Soares" initials="MS" lastIdx="18" clrIdx="0"/>
  <p:cmAuthor id="1" name="Laura Bojke" initials="LB"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49" autoAdjust="0"/>
    <p:restoredTop sz="71758" autoAdjust="0"/>
  </p:normalViewPr>
  <p:slideViewPr>
    <p:cSldViewPr snapToGrid="0">
      <p:cViewPr varScale="1">
        <p:scale>
          <a:sx n="51" d="100"/>
          <a:sy n="51" d="100"/>
        </p:scale>
        <p:origin x="246" y="7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92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CA303A1F-DCA9-4274-9F87-D057D0B68D69}" type="datetimeFigureOut">
              <a:rPr lang="en-GB" smtClean="0"/>
              <a:t>10/01/2019</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1383568-6833-453B-9250-D45555B324B8}" type="slidenum">
              <a:rPr lang="en-GB" smtClean="0"/>
              <a:t>‹#›</a:t>
            </a:fld>
            <a:endParaRPr lang="en-GB"/>
          </a:p>
        </p:txBody>
      </p:sp>
    </p:spTree>
    <p:extLst>
      <p:ext uri="{BB962C8B-B14F-4D97-AF65-F5344CB8AC3E}">
        <p14:creationId xmlns:p14="http://schemas.microsoft.com/office/powerpoint/2010/main" val="3085374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383568-6833-453B-9250-D45555B324B8}" type="slidenum">
              <a:rPr lang="en-GB" smtClean="0"/>
              <a:t>1</a:t>
            </a:fld>
            <a:endParaRPr lang="en-GB"/>
          </a:p>
        </p:txBody>
      </p:sp>
    </p:spTree>
    <p:extLst>
      <p:ext uri="{BB962C8B-B14F-4D97-AF65-F5344CB8AC3E}">
        <p14:creationId xmlns:p14="http://schemas.microsoft.com/office/powerpoint/2010/main" val="1919945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smtClean="0"/>
              <a:t>Just a few final</a:t>
            </a:r>
            <a:r>
              <a:rPr lang="en-GB" sz="1100" baseline="0" dirty="0" smtClean="0"/>
              <a:t> things to note</a:t>
            </a:r>
            <a:r>
              <a:rPr lang="en-GB" sz="1100" dirty="0" smtClean="0"/>
              <a:t>.</a:t>
            </a:r>
          </a:p>
          <a:p>
            <a:r>
              <a:rPr lang="en-GB" sz="1100" dirty="0" smtClean="0"/>
              <a:t>Take your time with your responses and amend if you need to.</a:t>
            </a:r>
          </a:p>
          <a:p>
            <a:r>
              <a:rPr lang="en-GB" sz="1100" dirty="0" smtClean="0"/>
              <a:t>Follow the instructions carefully.</a:t>
            </a:r>
          </a:p>
          <a:p>
            <a:r>
              <a:rPr lang="en-GB" altLang="en-US" dirty="0" smtClean="0"/>
              <a:t>One</a:t>
            </a:r>
            <a:r>
              <a:rPr lang="en-GB" altLang="en-US" baseline="0" dirty="0" smtClean="0"/>
              <a:t> of the main and final things to remember in the exercise </a:t>
            </a:r>
            <a:r>
              <a:rPr lang="en-GB" altLang="en-US" baseline="0" smtClean="0"/>
              <a:t>is that you </a:t>
            </a:r>
            <a:r>
              <a:rPr lang="en-GB" altLang="en-US" baseline="0" dirty="0" smtClean="0"/>
              <a:t>are eliciting your uncertainty on the estimates you provide rather than thinking of the variability across this heterogeneous group of patients. This accounted for in the different patient types that will be presented to you. </a:t>
            </a:r>
            <a:endParaRPr lang="en-GB" altLang="en-US" dirty="0" smtClean="0"/>
          </a:p>
          <a:p>
            <a:endParaRPr lang="en-GB" dirty="0"/>
          </a:p>
        </p:txBody>
      </p:sp>
      <p:sp>
        <p:nvSpPr>
          <p:cNvPr id="4" name="Slide Number Placeholder 3"/>
          <p:cNvSpPr>
            <a:spLocks noGrp="1"/>
          </p:cNvSpPr>
          <p:nvPr>
            <p:ph type="sldNum" sz="quarter" idx="10"/>
          </p:nvPr>
        </p:nvSpPr>
        <p:spPr/>
        <p:txBody>
          <a:bodyPr/>
          <a:lstStyle/>
          <a:p>
            <a:fld id="{F1383568-6833-453B-9250-D45555B324B8}" type="slidenum">
              <a:rPr lang="en-GB" smtClean="0"/>
              <a:t>10</a:t>
            </a:fld>
            <a:endParaRPr lang="en-GB"/>
          </a:p>
        </p:txBody>
      </p:sp>
    </p:spTree>
    <p:extLst>
      <p:ext uri="{BB962C8B-B14F-4D97-AF65-F5344CB8AC3E}">
        <p14:creationId xmlns:p14="http://schemas.microsoft.com/office/powerpoint/2010/main" val="54925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smtClean="0"/>
              <a:t>In this exercise we</a:t>
            </a:r>
            <a:r>
              <a:rPr lang="en-GB" sz="1100" baseline="0" dirty="0" smtClean="0"/>
              <a:t> will ask your clinical opinion regarding the time it may take to correctly diagnose a false negative and a false positive asthma diagnosis. </a:t>
            </a:r>
            <a:endParaRPr lang="en-GB" sz="1100" dirty="0" smtClean="0"/>
          </a:p>
          <a:p>
            <a:endParaRPr lang="en-GB" sz="1100" dirty="0" smtClean="0"/>
          </a:p>
          <a:p>
            <a:r>
              <a:rPr lang="en-GB" sz="1100" dirty="0" smtClean="0"/>
              <a:t>These</a:t>
            </a:r>
            <a:r>
              <a:rPr lang="en-GB" sz="1100" baseline="0" dirty="0" smtClean="0"/>
              <a:t> training slides will explain the method and concepts that will be required to complete the task. The slides will explain how the questions will be asked and describe the concepts that you will use to answer the questions. Understanding these will help you to answer the questions quickly and effectively. </a:t>
            </a:r>
          </a:p>
          <a:p>
            <a:endParaRPr lang="en-GB" sz="1100" baseline="0" dirty="0" smtClean="0"/>
          </a:p>
          <a:p>
            <a:r>
              <a:rPr lang="en-GB" sz="1100" baseline="0" dirty="0" smtClean="0"/>
              <a:t>Before we begin the training session, please ensure the volume on your computer is switched on as the training slides are narrated.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The training session should take no more than 10 minutes to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p>
          <a:p>
            <a:endParaRPr lang="en-GB" sz="1100" baseline="0" dirty="0" smtClean="0"/>
          </a:p>
        </p:txBody>
      </p:sp>
      <p:sp>
        <p:nvSpPr>
          <p:cNvPr id="4" name="Slide Number Placeholder 3"/>
          <p:cNvSpPr>
            <a:spLocks noGrp="1"/>
          </p:cNvSpPr>
          <p:nvPr>
            <p:ph type="sldNum" sz="quarter" idx="10"/>
          </p:nvPr>
        </p:nvSpPr>
        <p:spPr/>
        <p:txBody>
          <a:bodyPr/>
          <a:lstStyle/>
          <a:p>
            <a:fld id="{F1383568-6833-453B-9250-D45555B324B8}" type="slidenum">
              <a:rPr lang="en-GB" smtClean="0"/>
              <a:t>2</a:t>
            </a:fld>
            <a:endParaRPr lang="en-GB"/>
          </a:p>
        </p:txBody>
      </p:sp>
    </p:spTree>
    <p:extLst>
      <p:ext uri="{BB962C8B-B14F-4D97-AF65-F5344CB8AC3E}">
        <p14:creationId xmlns:p14="http://schemas.microsoft.com/office/powerpoint/2010/main" val="3854213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The</a:t>
            </a:r>
            <a:r>
              <a:rPr lang="en-GB" sz="1100" baseline="0" dirty="0" smtClean="0"/>
              <a:t> overall objective of the exercise is to estimate </a:t>
            </a:r>
            <a:r>
              <a:rPr lang="en-GB" sz="1100" dirty="0" smtClean="0"/>
              <a:t>the time it takes to</a:t>
            </a:r>
            <a:r>
              <a:rPr lang="en-GB" sz="1100" baseline="0" dirty="0" smtClean="0"/>
              <a:t> resolve an incorrect asthma diagnosis</a:t>
            </a:r>
            <a:r>
              <a:rPr lang="en-GB" sz="1100" dirty="0" smtClean="0"/>
              <a:t>. This may sound complicated at</a:t>
            </a:r>
            <a:r>
              <a:rPr lang="en-GB" sz="1100" baseline="0" dirty="0" smtClean="0"/>
              <a:t> first but the questions will be separated by false positive and false negative diagnoses for adults and children. A FN diagnosis refers to a patient who has asthma but has been categorised as not having asthma and a FP diagnosis refers to a patient who has been incorrectly diagnosed with asthma.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 </a:t>
            </a:r>
            <a:r>
              <a:rPr lang="en-GB" sz="1100" dirty="0" smtClean="0"/>
              <a:t>We appreciate that the severity</a:t>
            </a:r>
            <a:r>
              <a:rPr lang="en-GB" sz="1100" baseline="0" dirty="0" smtClean="0"/>
              <a:t> of a patients’ symptoms influence the time it takes to correct an incorrect diagnosis. Therefore, in each question, there will be a preamble representing different severities of symptoms: namely severely persistent symptoms, moderately persistent symptoms and mildly persistent symptoms.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You will then be asked, in your experience, what proportion of </a:t>
            </a:r>
            <a:r>
              <a:rPr lang="en-GB" sz="1200" kern="1200" dirty="0" smtClean="0">
                <a:solidFill>
                  <a:schemeClr val="tx1"/>
                </a:solidFill>
                <a:effectLst/>
                <a:latin typeface="+mn-lt"/>
                <a:ea typeface="+mn-ea"/>
                <a:cs typeface="+mn-cs"/>
              </a:rPr>
              <a:t>the type of patient described will return to the healthcare service at certain time-points since their first diagnosis?</a:t>
            </a:r>
            <a:r>
              <a:rPr lang="en-GB" sz="1200" kern="1200" baseline="0" dirty="0" smtClean="0">
                <a:solidFill>
                  <a:schemeClr val="tx1"/>
                </a:solidFill>
                <a:effectLst/>
                <a:latin typeface="+mn-lt"/>
                <a:ea typeface="+mn-ea"/>
                <a:cs typeface="+mn-cs"/>
              </a:rPr>
              <a:t> A previous report predicted </a:t>
            </a:r>
            <a:r>
              <a:rPr lang="en-GB" sz="1200" kern="1200" dirty="0" smtClean="0">
                <a:solidFill>
                  <a:schemeClr val="tx1"/>
                </a:solidFill>
                <a:effectLst/>
                <a:latin typeface="+mn-lt"/>
                <a:ea typeface="+mn-ea"/>
                <a:cs typeface="+mn-cs"/>
              </a:rPr>
              <a:t>variation in the time to correct diagnosis for both false-negative and false-positive patients as reported by the experts in the DAR. </a:t>
            </a:r>
            <a:r>
              <a:rPr lang="en-GB" sz="1200" kern="1200" baseline="0" dirty="0" smtClean="0">
                <a:solidFill>
                  <a:schemeClr val="tx1"/>
                </a:solidFill>
                <a:effectLst/>
                <a:latin typeface="+mn-lt"/>
                <a:ea typeface="+mn-ea"/>
                <a:cs typeface="+mn-cs"/>
              </a:rPr>
              <a:t> Therefore, the questions will be asked based on two different time-points to ensure all patients are accounted for. The time-points for a FN diagnosis are 6 and 12 months and the time-points for a FP diagnosis are 12 and  24 months. </a:t>
            </a:r>
            <a:endParaRPr lang="en-GB" sz="1100" dirty="0" smtClean="0"/>
          </a:p>
          <a:p>
            <a:endParaRPr lang="en-GB" sz="1100" baseline="0" dirty="0" smtClean="0"/>
          </a:p>
          <a:p>
            <a:r>
              <a:rPr lang="en-GB" sz="1100" baseline="0" dirty="0" smtClean="0"/>
              <a:t>As a result there will be 4 sections in this exercise focusing on the following: false positive adults, false positive children, false negative adults and false negative children with 2 sections in each representing the respective time points.</a:t>
            </a:r>
          </a:p>
          <a:p>
            <a:endParaRPr lang="en-GB" sz="1100" baseline="0" dirty="0" smtClean="0"/>
          </a:p>
          <a:p>
            <a:r>
              <a:rPr lang="en-GB" sz="1100" baseline="0" dirty="0" smtClean="0"/>
              <a:t>We appreciate that estimating these figures can be difficult, so at the beginning of each section, we will provide you with a previously published estimate. It is important to note that this estimate is based on a general asthmatic population whereas your questions and estimates will be based on the specific patient types that are described in the preamble. </a:t>
            </a:r>
          </a:p>
        </p:txBody>
      </p:sp>
      <p:sp>
        <p:nvSpPr>
          <p:cNvPr id="4" name="Slide Number Placeholder 3"/>
          <p:cNvSpPr>
            <a:spLocks noGrp="1"/>
          </p:cNvSpPr>
          <p:nvPr>
            <p:ph type="sldNum" sz="quarter" idx="10"/>
          </p:nvPr>
        </p:nvSpPr>
        <p:spPr/>
        <p:txBody>
          <a:bodyPr/>
          <a:lstStyle/>
          <a:p>
            <a:fld id="{F1383568-6833-453B-9250-D45555B324B8}" type="slidenum">
              <a:rPr lang="en-GB" smtClean="0"/>
              <a:t>3</a:t>
            </a:fld>
            <a:endParaRPr lang="en-GB"/>
          </a:p>
        </p:txBody>
      </p:sp>
    </p:spTree>
    <p:extLst>
      <p:ext uri="{BB962C8B-B14F-4D97-AF65-F5344CB8AC3E}">
        <p14:creationId xmlns:p14="http://schemas.microsoft.com/office/powerpoint/2010/main" val="340044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Before describing the exercise in detail, the next 3 slides discuss the concepts you will use. </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In the exercise, you will be asked to express your beliefs as proportions. To explain this concept, think of the following question:</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 What is the average age of the patients in your practice? You may be uncertain about this. You may give your best guess of 25 years but you may be unsure. You may think it could be as low as 20 or as high as 30. </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This is uncertainty!</a:t>
            </a:r>
          </a:p>
          <a:p>
            <a:pPr marL="274638" lvl="1" indent="-274638">
              <a:lnSpc>
                <a:spcPct val="80000"/>
              </a:lnSpc>
            </a:pPr>
            <a:r>
              <a:rPr lang="en-GB" altLang="en-US" sz="1100" dirty="0" smtClean="0"/>
              <a:t>This is different to thinking about different patients e.g. one person is 18, another is 25 and another is 32 years old. These people have a different set of characteristics. This </a:t>
            </a:r>
            <a:r>
              <a:rPr lang="en-GB" altLang="en-US" sz="1100" i="1" dirty="0" smtClean="0"/>
              <a:t>isn’t</a:t>
            </a:r>
            <a:r>
              <a:rPr lang="en-GB" altLang="en-US" sz="1100" dirty="0" smtClean="0"/>
              <a:t> uncertainty!</a:t>
            </a:r>
          </a:p>
          <a:p>
            <a:pPr marL="274638" lvl="1" indent="-274638">
              <a:lnSpc>
                <a:spcPct val="80000"/>
              </a:lnSpc>
            </a:pPr>
            <a:r>
              <a:rPr lang="en-GB" altLang="en-US" sz="1100" dirty="0" smtClean="0"/>
              <a:t>In a group of people you may see lots of patients that are 18 and lots of people that are 32…25 is the average age of the group……this is what we want to know!</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In elicitation, p</a:t>
            </a:r>
            <a:r>
              <a:rPr lang="en-GB" sz="1100" b="0" dirty="0" smtClean="0">
                <a:latin typeface="+mn-lt"/>
              </a:rPr>
              <a:t>robabilities</a:t>
            </a:r>
            <a:r>
              <a:rPr lang="en-GB" sz="1100" b="1" dirty="0" smtClean="0">
                <a:latin typeface="+mn-lt"/>
              </a:rPr>
              <a:t> </a:t>
            </a:r>
            <a:r>
              <a:rPr lang="en-GB" sz="1100" b="0" dirty="0" smtClean="0">
                <a:latin typeface="+mn-lt"/>
              </a:rPr>
              <a:t>can be </a:t>
            </a:r>
            <a:r>
              <a:rPr lang="en-GB" sz="1100" b="0" baseline="0" dirty="0" smtClean="0">
                <a:latin typeface="+mn-lt"/>
              </a:rPr>
              <a:t>used to</a:t>
            </a:r>
            <a:r>
              <a:rPr lang="en-GB" sz="1100" dirty="0" smtClean="0">
                <a:latin typeface="+mn-lt"/>
              </a:rPr>
              <a:t> express this uncertainty.</a:t>
            </a:r>
            <a:endParaRPr lang="en-GB" sz="1100" b="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mn-lt"/>
              </a:rPr>
              <a:t>The probability of something happening lies somewhere within the 0 to 100 range, and so this</a:t>
            </a:r>
            <a:r>
              <a:rPr lang="en-GB" sz="1100" baseline="0" dirty="0" smtClean="0">
                <a:latin typeface="+mn-lt"/>
              </a:rPr>
              <a:t> means if the probability is 0, there is no chance it will happen, if the probability is 1 it will certainly happen, and if the probability is 0.5, it is just as likely to happen as it is to not happen.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latin typeface="+mn-lt"/>
            </a:endParaRPr>
          </a:p>
          <a:p>
            <a:r>
              <a:rPr lang="en-GB" sz="1100" dirty="0" smtClean="0"/>
              <a:t>But what do we mean by probabilities in the context of expert elicitation.</a:t>
            </a:r>
            <a:r>
              <a:rPr lang="en-GB" sz="1100" baseline="0" dirty="0" smtClean="0"/>
              <a:t> In elicitation, probabilities </a:t>
            </a:r>
            <a:r>
              <a:rPr lang="en-GB" sz="1100" dirty="0" smtClean="0"/>
              <a:t>represent </a:t>
            </a:r>
            <a:r>
              <a:rPr lang="en-GB" sz="1100" b="0" i="0" dirty="0" smtClean="0"/>
              <a:t>degrees of belief. </a:t>
            </a:r>
            <a:endParaRPr lang="en-GB" sz="11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p>
          <a:p>
            <a:endParaRPr lang="en-GB" i="0" baseline="0" dirty="0" smtClean="0"/>
          </a:p>
          <a:p>
            <a:endParaRPr lang="en-GB" i="1" dirty="0" smtClean="0"/>
          </a:p>
          <a:p>
            <a:endParaRPr lang="en-GB" dirty="0"/>
          </a:p>
        </p:txBody>
      </p:sp>
      <p:sp>
        <p:nvSpPr>
          <p:cNvPr id="4" name="Slide Number Placeholder 3"/>
          <p:cNvSpPr>
            <a:spLocks noGrp="1"/>
          </p:cNvSpPr>
          <p:nvPr>
            <p:ph type="sldNum" sz="quarter" idx="10"/>
          </p:nvPr>
        </p:nvSpPr>
        <p:spPr/>
        <p:txBody>
          <a:bodyPr/>
          <a:lstStyle/>
          <a:p>
            <a:fld id="{F1383568-6833-453B-9250-D45555B324B8}" type="slidenum">
              <a:rPr lang="en-GB" smtClean="0"/>
              <a:t>4</a:t>
            </a:fld>
            <a:endParaRPr lang="en-GB"/>
          </a:p>
        </p:txBody>
      </p:sp>
    </p:spTree>
    <p:extLst>
      <p:ext uri="{BB962C8B-B14F-4D97-AF65-F5344CB8AC3E}">
        <p14:creationId xmlns:p14="http://schemas.microsoft.com/office/powerpoint/2010/main" val="1946657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For example….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The following number</a:t>
            </a:r>
            <a:r>
              <a:rPr lang="en-US" altLang="en-US" baseline="0" dirty="0" smtClean="0"/>
              <a:t> of slides will explain why this is important for the elicitation exercise and how these concepts will be applied… To ensure clarity, the following slides explain the concepts by presenting screenshots from the exercise which will follow.</a:t>
            </a:r>
            <a:endParaRPr lang="en-US" altLang="en-US" dirty="0" smtClean="0"/>
          </a:p>
          <a:p>
            <a:endParaRPr lang="en-GB" dirty="0"/>
          </a:p>
        </p:txBody>
      </p:sp>
      <p:sp>
        <p:nvSpPr>
          <p:cNvPr id="4" name="Slide Number Placeholder 3"/>
          <p:cNvSpPr>
            <a:spLocks noGrp="1"/>
          </p:cNvSpPr>
          <p:nvPr>
            <p:ph type="sldNum" sz="quarter" idx="10"/>
          </p:nvPr>
        </p:nvSpPr>
        <p:spPr/>
        <p:txBody>
          <a:bodyPr/>
          <a:lstStyle/>
          <a:p>
            <a:fld id="{F1383568-6833-453B-9250-D45555B324B8}" type="slidenum">
              <a:rPr lang="en-GB" smtClean="0"/>
              <a:t>5</a:t>
            </a:fld>
            <a:endParaRPr lang="en-GB"/>
          </a:p>
        </p:txBody>
      </p:sp>
    </p:spTree>
    <p:extLst>
      <p:ext uri="{BB962C8B-B14F-4D97-AF65-F5344CB8AC3E}">
        <p14:creationId xmlns:p14="http://schemas.microsoft.com/office/powerpoint/2010/main" val="4061347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So what will be involved in this exercise?</a:t>
            </a:r>
            <a:endParaRPr lang="en-GB" sz="1100" baseline="0" dirty="0" smtClean="0"/>
          </a:p>
          <a:p>
            <a:r>
              <a:rPr lang="en-GB" sz="1100" baseline="0" dirty="0" smtClean="0"/>
              <a:t>Y</a:t>
            </a:r>
            <a:r>
              <a:rPr lang="en-GB" sz="1100" dirty="0" smtClean="0"/>
              <a:t>ou will first be asked to give a plausible range: the upper limit (the maximum), and the lower limit (the </a:t>
            </a:r>
            <a:r>
              <a:rPr lang="en-GB" sz="1100" dirty="0" err="1" smtClean="0"/>
              <a:t>mminimum</a:t>
            </a:r>
            <a:r>
              <a:rPr lang="en-GB" sz="1100" dirty="0" smtClean="0"/>
              <a:t>).</a:t>
            </a:r>
          </a:p>
          <a:p>
            <a:r>
              <a:rPr lang="en-GB" sz="1100" dirty="0" smtClean="0"/>
              <a:t>The upper limit should represent what you believe to be the largest feasible value for your variable. You should think that is extremely unlikely</a:t>
            </a:r>
            <a:r>
              <a:rPr lang="en-GB" sz="1100" baseline="0" dirty="0" smtClean="0"/>
              <a:t> that your variable could take a larger value than your upper limit. </a:t>
            </a:r>
          </a:p>
          <a:p>
            <a:r>
              <a:rPr lang="en-GB" sz="1100" baseline="0" dirty="0" smtClean="0"/>
              <a:t>The lower limit should represent what you believe to be the smallest feasible value for your variable. You should think that it is extremely unlikely that your variable could take a smaller value than your lower limit. </a:t>
            </a:r>
            <a:endParaRPr lang="en-GB"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The range should contain all values that you believe are possible.</a:t>
            </a:r>
            <a:endParaRPr lang="en-GB" sz="1100" baseline="0" dirty="0" smtClean="0"/>
          </a:p>
          <a:p>
            <a:r>
              <a:rPr lang="en-GB" sz="1100" baseline="0" dirty="0" smtClean="0"/>
              <a:t>Here l</a:t>
            </a:r>
            <a:r>
              <a:rPr lang="en-GB" sz="1100" dirty="0" smtClean="0"/>
              <a:t>et's say that  you</a:t>
            </a:r>
            <a:r>
              <a:rPr lang="en-GB" sz="1100" baseline="0" dirty="0" smtClean="0"/>
              <a:t> believe that the </a:t>
            </a:r>
            <a:r>
              <a:rPr lang="en-GB" sz="1100" dirty="0" smtClean="0"/>
              <a:t>lowest plausible proportion is 0%, and the highest plausible proportion is 100%. You will be asked for these values and to then click on Start. </a:t>
            </a:r>
            <a:endParaRPr lang="en-GB" sz="1100" baseline="0" dirty="0" smtClean="0"/>
          </a:p>
          <a:p>
            <a:endParaRPr lang="en-GB" sz="1100" baseline="0" dirty="0" smtClean="0"/>
          </a:p>
        </p:txBody>
      </p:sp>
      <p:sp>
        <p:nvSpPr>
          <p:cNvPr id="4" name="Slide Number Placeholder 3"/>
          <p:cNvSpPr>
            <a:spLocks noGrp="1"/>
          </p:cNvSpPr>
          <p:nvPr>
            <p:ph type="sldNum" sz="quarter" idx="10"/>
          </p:nvPr>
        </p:nvSpPr>
        <p:spPr/>
        <p:txBody>
          <a:bodyPr/>
          <a:lstStyle/>
          <a:p>
            <a:fld id="{F1383568-6833-453B-9250-D45555B324B8}" type="slidenum">
              <a:rPr lang="en-GB" smtClean="0"/>
              <a:t>6</a:t>
            </a:fld>
            <a:endParaRPr lang="en-GB"/>
          </a:p>
        </p:txBody>
      </p:sp>
    </p:spTree>
    <p:extLst>
      <p:ext uri="{BB962C8B-B14F-4D97-AF65-F5344CB8AC3E}">
        <p14:creationId xmlns:p14="http://schemas.microsoft.com/office/powerpoint/2010/main" val="795267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You will then be asked for you median value.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t>The</a:t>
            </a:r>
            <a:r>
              <a:rPr lang="en-GB" sz="1200" b="0" baseline="0" dirty="0" smtClean="0"/>
              <a:t> median </a:t>
            </a:r>
            <a:r>
              <a:rPr lang="en-GB" dirty="0" smtClean="0"/>
              <a:t>represents the value that is equally likely to be between your lower limit and median value, or median value and upper limit.</a:t>
            </a:r>
            <a:r>
              <a:rPr lang="en-GB" baseline="0" dirty="0" smtClean="0"/>
              <a:t> It is the v</a:t>
            </a:r>
            <a:r>
              <a:rPr lang="en-GB" sz="2600" dirty="0" smtClean="0"/>
              <a:t>alue separating the lower half of the data from the higher half….the ‘middle’ value.</a:t>
            </a:r>
            <a:r>
              <a:rPr lang="en-GB" sz="2600" baseline="0" dirty="0" smtClean="0"/>
              <a:t> It is also known as the </a:t>
            </a:r>
            <a:r>
              <a:rPr lang="en-GB" sz="2600" dirty="0" smtClean="0"/>
              <a:t>second quartile (</a:t>
            </a:r>
            <a:r>
              <a:rPr lang="en-GB" sz="2600" b="1" dirty="0" smtClean="0"/>
              <a:t>Q</a:t>
            </a:r>
            <a:r>
              <a:rPr lang="en-GB" sz="2600" b="1" baseline="-25000" dirty="0" smtClean="0"/>
              <a:t>2</a:t>
            </a:r>
            <a:r>
              <a:rPr lang="en-GB" sz="2600" b="1" dirty="0" smtClean="0"/>
              <a:t>)</a:t>
            </a:r>
            <a:endParaRPr lang="en-GB" sz="2600" dirty="0" smtClean="0"/>
          </a:p>
          <a:p>
            <a:endParaRPr lang="en-GB" dirty="0" smtClean="0"/>
          </a:p>
          <a:p>
            <a:r>
              <a:rPr lang="en-GB" dirty="0" smtClean="0"/>
              <a:t>Your median isn't necessarily half way between your upper and lower limits - i.e. in this example, it doesn't have to be 50.</a:t>
            </a:r>
          </a:p>
          <a:p>
            <a:endParaRPr lang="en-GB" dirty="0" smtClean="0"/>
          </a:p>
          <a:p>
            <a:r>
              <a:rPr lang="en-GB" dirty="0" smtClean="0"/>
              <a:t>Next, you will be asked for the lower</a:t>
            </a:r>
            <a:r>
              <a:rPr lang="en-GB" baseline="0" dirty="0" smtClean="0"/>
              <a:t> and upper quartile. </a:t>
            </a:r>
          </a:p>
          <a:p>
            <a:r>
              <a:rPr lang="en-GB" dirty="0" smtClean="0"/>
              <a:t>The</a:t>
            </a:r>
            <a:r>
              <a:rPr lang="en-GB" baseline="0" dirty="0" smtClean="0"/>
              <a:t> lower quartile </a:t>
            </a:r>
            <a:r>
              <a:rPr lang="en-GB" dirty="0" smtClean="0"/>
              <a:t>is defined as the middle number between the smallest number and the median of the data set. It</a:t>
            </a:r>
            <a:r>
              <a:rPr lang="en-GB" baseline="0" dirty="0" smtClean="0"/>
              <a:t> </a:t>
            </a:r>
            <a:r>
              <a:rPr lang="en-GB" sz="2600" dirty="0" smtClean="0"/>
              <a:t>divides the bottom half of the data into two halves. </a:t>
            </a:r>
            <a:r>
              <a:rPr lang="en-GB" sz="2600" baseline="0" dirty="0" smtClean="0"/>
              <a:t>This is between the minimum and medium. The lower quartile </a:t>
            </a:r>
            <a:r>
              <a:rPr lang="en-GB" sz="2600" dirty="0" smtClean="0"/>
              <a:t>t is also known as the</a:t>
            </a:r>
            <a:r>
              <a:rPr lang="en-GB" sz="2600" baseline="0" dirty="0" smtClean="0"/>
              <a:t> first quartile (Q1).</a:t>
            </a:r>
            <a:endParaRPr lang="en-GB" sz="2600" dirty="0" smtClean="0"/>
          </a:p>
          <a:p>
            <a:pPr lvl="1"/>
            <a:endParaRPr lang="en-GB" sz="2600" dirty="0" smtClean="0"/>
          </a:p>
          <a:p>
            <a:r>
              <a:rPr lang="en-GB" b="0" dirty="0" smtClean="0"/>
              <a:t>The</a:t>
            </a:r>
            <a:r>
              <a:rPr lang="en-GB" b="0" baseline="0" dirty="0" smtClean="0"/>
              <a:t> upper quartile</a:t>
            </a:r>
            <a:r>
              <a:rPr lang="en-GB" dirty="0" smtClean="0"/>
              <a:t> is the middle value between the median and the highest value of the data set.</a:t>
            </a:r>
            <a:r>
              <a:rPr lang="en-GB" baseline="0" dirty="0" smtClean="0"/>
              <a:t> It </a:t>
            </a:r>
            <a:r>
              <a:rPr lang="en-GB" sz="2600" dirty="0" smtClean="0"/>
              <a:t>divides the upper half of the data into two halves.</a:t>
            </a:r>
            <a:r>
              <a:rPr lang="en-GB" sz="2600" baseline="0" dirty="0" smtClean="0"/>
              <a:t> </a:t>
            </a:r>
            <a:r>
              <a:rPr lang="en-GB" sz="1200" baseline="0" dirty="0" smtClean="0"/>
              <a:t>This is </a:t>
            </a:r>
            <a:r>
              <a:rPr lang="en-GB" sz="1200" dirty="0" smtClean="0"/>
              <a:t>between your median and your maximum. </a:t>
            </a:r>
            <a:r>
              <a:rPr lang="en-GB" sz="1200" baseline="0" dirty="0" smtClean="0"/>
              <a:t>It is also called the third quartile (Q3). </a:t>
            </a:r>
            <a:endParaRPr lang="en-GB" dirty="0"/>
          </a:p>
        </p:txBody>
      </p:sp>
      <p:sp>
        <p:nvSpPr>
          <p:cNvPr id="4" name="Slide Number Placeholder 3"/>
          <p:cNvSpPr>
            <a:spLocks noGrp="1"/>
          </p:cNvSpPr>
          <p:nvPr>
            <p:ph type="sldNum" sz="quarter" idx="10"/>
          </p:nvPr>
        </p:nvSpPr>
        <p:spPr/>
        <p:txBody>
          <a:bodyPr/>
          <a:lstStyle/>
          <a:p>
            <a:fld id="{F1383568-6833-453B-9250-D45555B324B8}" type="slidenum">
              <a:rPr lang="en-GB" smtClean="0"/>
              <a:t>7</a:t>
            </a:fld>
            <a:endParaRPr lang="en-GB"/>
          </a:p>
        </p:txBody>
      </p:sp>
    </p:spTree>
    <p:extLst>
      <p:ext uri="{BB962C8B-B14F-4D97-AF65-F5344CB8AC3E}">
        <p14:creationId xmlns:p14="http://schemas.microsoft.com/office/powerpoint/2010/main" val="1380740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smtClean="0"/>
              <a:t>Here is the bisection method visually.</a:t>
            </a:r>
            <a:r>
              <a:rPr lang="en-GB" sz="1100" baseline="0" dirty="0" smtClean="0"/>
              <a:t> </a:t>
            </a:r>
            <a:endParaRPr lang="en-GB" sz="1100" dirty="0" smtClean="0"/>
          </a:p>
          <a:p>
            <a:r>
              <a:rPr lang="en-GB" sz="1100" dirty="0" smtClean="0"/>
              <a:t>You</a:t>
            </a:r>
            <a:r>
              <a:rPr lang="en-GB" sz="1100" baseline="0" dirty="0" smtClean="0"/>
              <a:t> can think of the median and the lower and upper quartiles within your range of values. Here the median is equal to the average value, but it doesn’t have to be, where you have a skewed distribution of values. </a:t>
            </a:r>
          </a:p>
          <a:p>
            <a:endParaRPr lang="en-GB" sz="1100" baseline="0" dirty="0" smtClean="0"/>
          </a:p>
          <a:p>
            <a:r>
              <a:rPr lang="en-GB" sz="1100" baseline="0" dirty="0" smtClean="0"/>
              <a:t>Note that the quartiles should be closer to the median than to the minimum or maximum.</a:t>
            </a:r>
            <a:endParaRPr lang="en-GB" sz="1100" dirty="0" smtClean="0"/>
          </a:p>
          <a:p>
            <a:endParaRPr lang="en-GB" dirty="0"/>
          </a:p>
        </p:txBody>
      </p:sp>
      <p:sp>
        <p:nvSpPr>
          <p:cNvPr id="4" name="Slide Number Placeholder 3"/>
          <p:cNvSpPr>
            <a:spLocks noGrp="1"/>
          </p:cNvSpPr>
          <p:nvPr>
            <p:ph type="sldNum" sz="quarter" idx="10"/>
          </p:nvPr>
        </p:nvSpPr>
        <p:spPr/>
        <p:txBody>
          <a:bodyPr/>
          <a:lstStyle/>
          <a:p>
            <a:fld id="{F1383568-6833-453B-9250-D45555B324B8}" type="slidenum">
              <a:rPr lang="en-GB" smtClean="0"/>
              <a:t>8</a:t>
            </a:fld>
            <a:endParaRPr lang="en-GB"/>
          </a:p>
        </p:txBody>
      </p:sp>
    </p:spTree>
    <p:extLst>
      <p:ext uri="{BB962C8B-B14F-4D97-AF65-F5344CB8AC3E}">
        <p14:creationId xmlns:p14="http://schemas.microsoft.com/office/powerpoint/2010/main" val="1023780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smtClean="0"/>
              <a:t>As</a:t>
            </a:r>
            <a:r>
              <a:rPr lang="en-GB" sz="1100" baseline="0" dirty="0" smtClean="0"/>
              <a:t> well as focussing on expressing your uncertainty there are a number of other things you should be aware of when we ask you to express your belief about asthma diagnosis. In particular t</a:t>
            </a:r>
            <a:r>
              <a:rPr lang="en-GB" sz="1100" dirty="0" smtClean="0"/>
              <a:t>here are ways in which we process and express information that can lead to potential biases. Of note here are</a:t>
            </a:r>
            <a:r>
              <a:rPr lang="en-GB" sz="1100" baseline="0" dirty="0" smtClean="0"/>
              <a:t> overconfidence, where you may overstate how certain you are about a particular value for a quantity. Its OK to be uncertain. Similarly try not to be too cautious about what you do not about a quantity, that is don’t be driven to express that you are more uncertain, when you actually have a strong belief that a quantity takes a particular value. </a:t>
            </a:r>
          </a:p>
          <a:p>
            <a:endParaRPr lang="en-GB" sz="1100" baseline="0" dirty="0" smtClean="0"/>
          </a:p>
          <a:p>
            <a:r>
              <a:rPr lang="en-GB" sz="1100" baseline="0" dirty="0" smtClean="0"/>
              <a:t>There are a number of what we call heuristics which help the human brain to process the types of judgements we will be asking you to make. These can affect the values you give and move these away from your actual beliefs. </a:t>
            </a:r>
          </a:p>
          <a:p>
            <a:endParaRPr lang="en-GB" sz="1100" baseline="0" dirty="0" smtClean="0"/>
          </a:p>
          <a:p>
            <a:r>
              <a:rPr lang="en-GB" sz="1100" baseline="0" dirty="0" smtClean="0"/>
              <a:t>First anchoring, which is where you form a belief by starting from </a:t>
            </a:r>
            <a:r>
              <a:rPr lang="en-GB" sz="1100" dirty="0" smtClean="0"/>
              <a:t>an initial value and adjust it to get the final answer. This adjustment needs to reflect</a:t>
            </a:r>
            <a:r>
              <a:rPr lang="en-GB" sz="1100" baseline="0" dirty="0" smtClean="0"/>
              <a:t> what you believe about the quantity. Next is availability, which is where people use only a limited set of information, i.e. that which is easier to recall, to form their beliefs. Finally is r</a:t>
            </a:r>
            <a:r>
              <a:rPr lang="en-GB" sz="1100" dirty="0" smtClean="0"/>
              <a:t>epresentativeness which</a:t>
            </a:r>
            <a:r>
              <a:rPr lang="en-GB" sz="1100" baseline="0" dirty="0" smtClean="0"/>
              <a:t> refers to the notion that beliefs are driven by </a:t>
            </a:r>
            <a:r>
              <a:rPr lang="en-GB" sz="1100" dirty="0" smtClean="0"/>
              <a:t>familiar events,</a:t>
            </a:r>
            <a:r>
              <a:rPr lang="en-GB" sz="1100" baseline="0" dirty="0" smtClean="0"/>
              <a:t> rather than the actual information that is useful for the quantity in question.</a:t>
            </a:r>
            <a:endParaRPr lang="en-GB" sz="1100" dirty="0"/>
          </a:p>
        </p:txBody>
      </p:sp>
      <p:sp>
        <p:nvSpPr>
          <p:cNvPr id="4" name="Slide Number Placeholder 3"/>
          <p:cNvSpPr>
            <a:spLocks noGrp="1"/>
          </p:cNvSpPr>
          <p:nvPr>
            <p:ph type="sldNum" sz="quarter" idx="10"/>
          </p:nvPr>
        </p:nvSpPr>
        <p:spPr/>
        <p:txBody>
          <a:bodyPr/>
          <a:lstStyle/>
          <a:p>
            <a:fld id="{F1383568-6833-453B-9250-D45555B324B8}" type="slidenum">
              <a:rPr lang="en-GB" smtClean="0"/>
              <a:t>9</a:t>
            </a:fld>
            <a:endParaRPr lang="en-GB"/>
          </a:p>
        </p:txBody>
      </p:sp>
    </p:spTree>
    <p:extLst>
      <p:ext uri="{BB962C8B-B14F-4D97-AF65-F5344CB8AC3E}">
        <p14:creationId xmlns:p14="http://schemas.microsoft.com/office/powerpoint/2010/main" val="3558203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A590C04-3744-4638-8A51-B8668186AA02}"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13F1AC-45C2-409A-B75D-64945134649E}" type="slidenum">
              <a:rPr lang="en-GB" smtClean="0"/>
              <a:t>‹#›</a:t>
            </a:fld>
            <a:endParaRPr lang="en-GB"/>
          </a:p>
        </p:txBody>
      </p:sp>
    </p:spTree>
    <p:extLst>
      <p:ext uri="{BB962C8B-B14F-4D97-AF65-F5344CB8AC3E}">
        <p14:creationId xmlns:p14="http://schemas.microsoft.com/office/powerpoint/2010/main" val="116228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590C04-3744-4638-8A51-B8668186AA02}"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13F1AC-45C2-409A-B75D-64945134649E}" type="slidenum">
              <a:rPr lang="en-GB" smtClean="0"/>
              <a:t>‹#›</a:t>
            </a:fld>
            <a:endParaRPr lang="en-GB"/>
          </a:p>
        </p:txBody>
      </p:sp>
    </p:spTree>
    <p:extLst>
      <p:ext uri="{BB962C8B-B14F-4D97-AF65-F5344CB8AC3E}">
        <p14:creationId xmlns:p14="http://schemas.microsoft.com/office/powerpoint/2010/main" val="197525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590C04-3744-4638-8A51-B8668186AA02}"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13F1AC-45C2-409A-B75D-64945134649E}" type="slidenum">
              <a:rPr lang="en-GB" smtClean="0"/>
              <a:t>‹#›</a:t>
            </a:fld>
            <a:endParaRPr lang="en-GB"/>
          </a:p>
        </p:txBody>
      </p:sp>
    </p:spTree>
    <p:extLst>
      <p:ext uri="{BB962C8B-B14F-4D97-AF65-F5344CB8AC3E}">
        <p14:creationId xmlns:p14="http://schemas.microsoft.com/office/powerpoint/2010/main" val="954990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590C04-3744-4638-8A51-B8668186AA02}"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13F1AC-45C2-409A-B75D-64945134649E}" type="slidenum">
              <a:rPr lang="en-GB" smtClean="0"/>
              <a:t>‹#›</a:t>
            </a:fld>
            <a:endParaRPr lang="en-GB"/>
          </a:p>
        </p:txBody>
      </p:sp>
    </p:spTree>
    <p:extLst>
      <p:ext uri="{BB962C8B-B14F-4D97-AF65-F5344CB8AC3E}">
        <p14:creationId xmlns:p14="http://schemas.microsoft.com/office/powerpoint/2010/main" val="64988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590C04-3744-4638-8A51-B8668186AA02}"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13F1AC-45C2-409A-B75D-64945134649E}" type="slidenum">
              <a:rPr lang="en-GB" smtClean="0"/>
              <a:t>‹#›</a:t>
            </a:fld>
            <a:endParaRPr lang="en-GB"/>
          </a:p>
        </p:txBody>
      </p:sp>
    </p:spTree>
    <p:extLst>
      <p:ext uri="{BB962C8B-B14F-4D97-AF65-F5344CB8AC3E}">
        <p14:creationId xmlns:p14="http://schemas.microsoft.com/office/powerpoint/2010/main" val="197625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A590C04-3744-4638-8A51-B8668186AA02}" type="datetimeFigureOut">
              <a:rPr lang="en-GB" smtClean="0"/>
              <a:t>10/01/2019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13F1AC-45C2-409A-B75D-64945134649E}" type="slidenum">
              <a:rPr lang="en-GB" smtClean="0"/>
              <a:t>‹#›</a:t>
            </a:fld>
            <a:endParaRPr lang="en-GB"/>
          </a:p>
        </p:txBody>
      </p:sp>
    </p:spTree>
    <p:extLst>
      <p:ext uri="{BB962C8B-B14F-4D97-AF65-F5344CB8AC3E}">
        <p14:creationId xmlns:p14="http://schemas.microsoft.com/office/powerpoint/2010/main" val="3078808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A590C04-3744-4638-8A51-B8668186AA02}" type="datetimeFigureOut">
              <a:rPr lang="en-GB" smtClean="0"/>
              <a:t>10/01/2019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13F1AC-45C2-409A-B75D-64945134649E}" type="slidenum">
              <a:rPr lang="en-GB" smtClean="0"/>
              <a:t>‹#›</a:t>
            </a:fld>
            <a:endParaRPr lang="en-GB"/>
          </a:p>
        </p:txBody>
      </p:sp>
    </p:spTree>
    <p:extLst>
      <p:ext uri="{BB962C8B-B14F-4D97-AF65-F5344CB8AC3E}">
        <p14:creationId xmlns:p14="http://schemas.microsoft.com/office/powerpoint/2010/main" val="179497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A590C04-3744-4638-8A51-B8668186AA02}" type="datetimeFigureOut">
              <a:rPr lang="en-GB" smtClean="0"/>
              <a:t>10/01/2019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13F1AC-45C2-409A-B75D-64945134649E}" type="slidenum">
              <a:rPr lang="en-GB" smtClean="0"/>
              <a:t>‹#›</a:t>
            </a:fld>
            <a:endParaRPr lang="en-GB"/>
          </a:p>
        </p:txBody>
      </p:sp>
    </p:spTree>
    <p:extLst>
      <p:ext uri="{BB962C8B-B14F-4D97-AF65-F5344CB8AC3E}">
        <p14:creationId xmlns:p14="http://schemas.microsoft.com/office/powerpoint/2010/main" val="331770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90C04-3744-4638-8A51-B8668186AA02}" type="datetimeFigureOut">
              <a:rPr lang="en-GB" smtClean="0"/>
              <a:t>10/01/2019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13F1AC-45C2-409A-B75D-64945134649E}" type="slidenum">
              <a:rPr lang="en-GB" smtClean="0"/>
              <a:t>‹#›</a:t>
            </a:fld>
            <a:endParaRPr lang="en-GB"/>
          </a:p>
        </p:txBody>
      </p:sp>
    </p:spTree>
    <p:extLst>
      <p:ext uri="{BB962C8B-B14F-4D97-AF65-F5344CB8AC3E}">
        <p14:creationId xmlns:p14="http://schemas.microsoft.com/office/powerpoint/2010/main" val="84921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590C04-3744-4638-8A51-B8668186AA02}" type="datetimeFigureOut">
              <a:rPr lang="en-GB" smtClean="0"/>
              <a:t>10/01/2019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13F1AC-45C2-409A-B75D-64945134649E}" type="slidenum">
              <a:rPr lang="en-GB" smtClean="0"/>
              <a:t>‹#›</a:t>
            </a:fld>
            <a:endParaRPr lang="en-GB"/>
          </a:p>
        </p:txBody>
      </p:sp>
    </p:spTree>
    <p:extLst>
      <p:ext uri="{BB962C8B-B14F-4D97-AF65-F5344CB8AC3E}">
        <p14:creationId xmlns:p14="http://schemas.microsoft.com/office/powerpoint/2010/main" val="293591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590C04-3744-4638-8A51-B8668186AA02}" type="datetimeFigureOut">
              <a:rPr lang="en-GB" smtClean="0"/>
              <a:t>10/01/2019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13F1AC-45C2-409A-B75D-64945134649E}" type="slidenum">
              <a:rPr lang="en-GB" smtClean="0"/>
              <a:t>‹#›</a:t>
            </a:fld>
            <a:endParaRPr lang="en-GB"/>
          </a:p>
        </p:txBody>
      </p:sp>
    </p:spTree>
    <p:extLst>
      <p:ext uri="{BB962C8B-B14F-4D97-AF65-F5344CB8AC3E}">
        <p14:creationId xmlns:p14="http://schemas.microsoft.com/office/powerpoint/2010/main" val="49708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90C04-3744-4638-8A51-B8668186AA02}" type="datetimeFigureOut">
              <a:rPr lang="en-GB" smtClean="0"/>
              <a:t>10/01/2019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3F1AC-45C2-409A-B75D-64945134649E}" type="slidenum">
              <a:rPr lang="en-GB" smtClean="0"/>
              <a:t>‹#›</a:t>
            </a:fld>
            <a:endParaRPr lang="en-GB"/>
          </a:p>
        </p:txBody>
      </p:sp>
    </p:spTree>
    <p:extLst>
      <p:ext uri="{BB962C8B-B14F-4D97-AF65-F5344CB8AC3E}">
        <p14:creationId xmlns:p14="http://schemas.microsoft.com/office/powerpoint/2010/main" val="3700365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3370" y="2546215"/>
            <a:ext cx="9144000" cy="1124448"/>
          </a:xfrm>
        </p:spPr>
        <p:txBody>
          <a:bodyPr>
            <a:normAutofit fontScale="90000"/>
          </a:bodyPr>
          <a:lstStyle/>
          <a:p>
            <a:r>
              <a:rPr lang="en-GB" sz="6700" b="1" dirty="0" smtClean="0"/>
              <a:t/>
            </a:r>
            <a:br>
              <a:rPr lang="en-GB" sz="6700" b="1" dirty="0" smtClean="0"/>
            </a:br>
            <a:r>
              <a:rPr lang="en-GB" sz="6700" b="1" dirty="0" smtClean="0">
                <a:solidFill>
                  <a:schemeClr val="accent1">
                    <a:lumMod val="75000"/>
                  </a:schemeClr>
                </a:solidFill>
              </a:rPr>
              <a:t>Training session</a:t>
            </a:r>
            <a:r>
              <a:rPr lang="en-GB" b="1" dirty="0" smtClean="0">
                <a:solidFill>
                  <a:schemeClr val="accent1">
                    <a:lumMod val="75000"/>
                  </a:schemeClr>
                </a:solidFill>
              </a:rPr>
              <a:t/>
            </a:r>
            <a:br>
              <a:rPr lang="en-GB" b="1" dirty="0" smtClean="0">
                <a:solidFill>
                  <a:schemeClr val="accent1">
                    <a:lumMod val="75000"/>
                  </a:schemeClr>
                </a:solidFill>
              </a:rPr>
            </a:br>
            <a:r>
              <a:rPr lang="en-GB" b="1" dirty="0" smtClean="0">
                <a:solidFill>
                  <a:schemeClr val="accent1">
                    <a:lumMod val="75000"/>
                  </a:schemeClr>
                </a:solidFill>
              </a:rPr>
              <a:t/>
            </a:r>
            <a:br>
              <a:rPr lang="en-GB" b="1" dirty="0" smtClean="0">
                <a:solidFill>
                  <a:schemeClr val="accent1">
                    <a:lumMod val="75000"/>
                  </a:schemeClr>
                </a:solidFill>
              </a:rPr>
            </a:br>
            <a:endParaRPr lang="en-GB" b="1" dirty="0">
              <a:solidFill>
                <a:schemeClr val="accent1">
                  <a:lumMod val="75000"/>
                </a:schemeClr>
              </a:solidFill>
            </a:endParaRPr>
          </a:p>
        </p:txBody>
      </p:sp>
      <p:sp>
        <p:nvSpPr>
          <p:cNvPr id="3" name="Subtitle 2"/>
          <p:cNvSpPr>
            <a:spLocks noGrp="1"/>
          </p:cNvSpPr>
          <p:nvPr>
            <p:ph type="subTitle" idx="1"/>
          </p:nvPr>
        </p:nvSpPr>
        <p:spPr>
          <a:xfrm>
            <a:off x="1497874" y="2988083"/>
            <a:ext cx="9144000" cy="1655762"/>
          </a:xfrm>
        </p:spPr>
        <p:txBody>
          <a:bodyPr>
            <a:normAutofit/>
          </a:bodyPr>
          <a:lstStyle/>
          <a:p>
            <a:r>
              <a:rPr lang="en-GB" sz="4000" b="1" dirty="0"/>
              <a:t>Introducing you to </a:t>
            </a:r>
            <a:r>
              <a:rPr lang="en-GB" sz="4000" b="1" dirty="0" smtClean="0"/>
              <a:t>the elicitation </a:t>
            </a:r>
            <a:r>
              <a:rPr lang="en-GB" sz="4000" b="1" dirty="0" smtClean="0"/>
              <a:t>exercise</a:t>
            </a:r>
          </a:p>
          <a:p>
            <a:r>
              <a:rPr lang="en-GB" sz="4000" b="1" dirty="0" smtClean="0"/>
              <a:t>(</a:t>
            </a:r>
            <a:r>
              <a:rPr lang="en-GB" sz="4000" b="1" smtClean="0"/>
              <a:t>Bisection Method)</a:t>
            </a:r>
            <a:endParaRPr lang="en-GB" sz="4000" dirty="0"/>
          </a:p>
        </p:txBody>
      </p:sp>
    </p:spTree>
    <p:extLst>
      <p:ext uri="{BB962C8B-B14F-4D97-AF65-F5344CB8AC3E}">
        <p14:creationId xmlns:p14="http://schemas.microsoft.com/office/powerpoint/2010/main" val="4221399526"/>
      </p:ext>
    </p:extLst>
  </p:cSld>
  <p:clrMapOvr>
    <a:masterClrMapping/>
  </p:clrMapOvr>
  <mc:AlternateContent xmlns:mc="http://schemas.openxmlformats.org/markup-compatibility/2006" xmlns:p14="http://schemas.microsoft.com/office/powerpoint/2010/main">
    <mc:Choice Requires="p14">
      <p:transition spd="slow" p14:dur="2000" advTm="3959"/>
    </mc:Choice>
    <mc:Fallback xmlns="">
      <p:transition spd="slow" advTm="395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Final things</a:t>
            </a:r>
            <a:endParaRPr lang="en-GB" b="1" dirty="0"/>
          </a:p>
        </p:txBody>
      </p:sp>
      <p:sp>
        <p:nvSpPr>
          <p:cNvPr id="3" name="Content Placeholder 2"/>
          <p:cNvSpPr>
            <a:spLocks noGrp="1"/>
          </p:cNvSpPr>
          <p:nvPr>
            <p:ph idx="1"/>
          </p:nvPr>
        </p:nvSpPr>
        <p:spPr/>
        <p:txBody>
          <a:bodyPr>
            <a:normAutofit/>
          </a:bodyPr>
          <a:lstStyle/>
          <a:p>
            <a:r>
              <a:rPr lang="en-GB" dirty="0" smtClean="0"/>
              <a:t>Take your time with your responses and amend if you need to.</a:t>
            </a:r>
          </a:p>
          <a:p>
            <a:endParaRPr lang="en-GB" dirty="0" smtClean="0"/>
          </a:p>
          <a:p>
            <a:r>
              <a:rPr lang="en-GB" dirty="0" smtClean="0"/>
              <a:t>Follow the instructions carefully.</a:t>
            </a:r>
          </a:p>
          <a:p>
            <a:endParaRPr lang="en-GB" dirty="0" smtClean="0"/>
          </a:p>
          <a:p>
            <a:r>
              <a:rPr lang="en-GB" dirty="0"/>
              <a:t>reminded that they are eliciting their uncertainty on this estimate rather than thinking about variability across this heterogeneous group of patients</a:t>
            </a:r>
            <a:endParaRPr lang="en-GB" dirty="0" smtClean="0"/>
          </a:p>
        </p:txBody>
      </p:sp>
    </p:spTree>
    <p:extLst>
      <p:ext uri="{BB962C8B-B14F-4D97-AF65-F5344CB8AC3E}">
        <p14:creationId xmlns:p14="http://schemas.microsoft.com/office/powerpoint/2010/main" val="1130402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Introduction</a:t>
            </a:r>
            <a:endParaRPr lang="en-GB" b="1" dirty="0"/>
          </a:p>
        </p:txBody>
      </p:sp>
      <p:sp>
        <p:nvSpPr>
          <p:cNvPr id="3" name="Content Placeholder 2"/>
          <p:cNvSpPr>
            <a:spLocks noGrp="1"/>
          </p:cNvSpPr>
          <p:nvPr>
            <p:ph idx="1"/>
          </p:nvPr>
        </p:nvSpPr>
        <p:spPr>
          <a:xfrm>
            <a:off x="838200" y="1825624"/>
            <a:ext cx="10515600" cy="4765675"/>
          </a:xfrm>
        </p:spPr>
        <p:txBody>
          <a:bodyPr>
            <a:normAutofit fontScale="92500" lnSpcReduction="20000"/>
          </a:bodyPr>
          <a:lstStyle/>
          <a:p>
            <a:r>
              <a:rPr lang="en-GB" dirty="0" smtClean="0"/>
              <a:t>What is the purpose of the exercise?</a:t>
            </a:r>
            <a:endParaRPr lang="en-GB" dirty="0"/>
          </a:p>
          <a:p>
            <a:pPr lvl="1"/>
            <a:r>
              <a:rPr lang="en-GB" dirty="0" smtClean="0"/>
              <a:t>Clinical opinion on how long it takes for an incorrect asthma diagnosis to be corrected.</a:t>
            </a:r>
          </a:p>
          <a:p>
            <a:pPr marL="0" indent="0">
              <a:buNone/>
            </a:pPr>
            <a:endParaRPr lang="en-GB" dirty="0" smtClean="0"/>
          </a:p>
          <a:p>
            <a:r>
              <a:rPr lang="en-GB" dirty="0" smtClean="0"/>
              <a:t>What is the purpose of this training session? </a:t>
            </a:r>
          </a:p>
          <a:p>
            <a:pPr lvl="1"/>
            <a:r>
              <a:rPr lang="en-GB" dirty="0" smtClean="0"/>
              <a:t>Describe the method and required concepts</a:t>
            </a:r>
          </a:p>
          <a:p>
            <a:pPr lvl="1"/>
            <a:r>
              <a:rPr lang="en-GB" dirty="0" smtClean="0"/>
              <a:t>Allow you to answer quickly and effectively.</a:t>
            </a:r>
          </a:p>
          <a:p>
            <a:endParaRPr lang="en-GB" dirty="0" smtClean="0"/>
          </a:p>
          <a:p>
            <a:r>
              <a:rPr lang="en-GB" dirty="0" smtClean="0"/>
              <a:t>Before we start training</a:t>
            </a:r>
          </a:p>
          <a:p>
            <a:pPr lvl="1"/>
            <a:r>
              <a:rPr lang="en-GB" dirty="0" smtClean="0"/>
              <a:t>Ensure volume on your computer is switched on</a:t>
            </a:r>
          </a:p>
          <a:p>
            <a:pPr marL="457200" lvl="1" indent="0">
              <a:buNone/>
            </a:pPr>
            <a:endParaRPr lang="en-GB" dirty="0" smtClean="0"/>
          </a:p>
          <a:p>
            <a:r>
              <a:rPr lang="en-GB" dirty="0" smtClean="0"/>
              <a:t>Time to complete training</a:t>
            </a:r>
          </a:p>
          <a:p>
            <a:pPr lvl="1"/>
            <a:r>
              <a:rPr lang="en-GB" dirty="0" smtClean="0"/>
              <a:t>No longer than 10 minutes</a:t>
            </a:r>
          </a:p>
          <a:p>
            <a:endParaRPr lang="en-GB" dirty="0" smtClean="0"/>
          </a:p>
          <a:p>
            <a:pPr lvl="1"/>
            <a:endParaRPr lang="en-GB" dirty="0"/>
          </a:p>
          <a:p>
            <a:endParaRPr lang="en-GB" dirty="0" smtClean="0"/>
          </a:p>
          <a:p>
            <a:endParaRPr lang="en-GB" dirty="0" smtClean="0"/>
          </a:p>
          <a:p>
            <a:endParaRPr lang="en-GB" dirty="0" smtClean="0"/>
          </a:p>
        </p:txBody>
      </p:sp>
    </p:spTree>
    <p:extLst>
      <p:ext uri="{BB962C8B-B14F-4D97-AF65-F5344CB8AC3E}">
        <p14:creationId xmlns:p14="http://schemas.microsoft.com/office/powerpoint/2010/main" val="3404779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will the exercise involve?</a:t>
            </a:r>
            <a:endParaRPr lang="en-GB" b="1" dirty="0"/>
          </a:p>
        </p:txBody>
      </p:sp>
      <p:sp>
        <p:nvSpPr>
          <p:cNvPr id="3" name="Content Placeholder 2"/>
          <p:cNvSpPr>
            <a:spLocks noGrp="1"/>
          </p:cNvSpPr>
          <p:nvPr>
            <p:ph idx="1"/>
          </p:nvPr>
        </p:nvSpPr>
        <p:spPr>
          <a:xfrm>
            <a:off x="838200" y="1603556"/>
            <a:ext cx="10515600" cy="4936944"/>
          </a:xfrm>
        </p:spPr>
        <p:txBody>
          <a:bodyPr>
            <a:normAutofit fontScale="92500" lnSpcReduction="10000"/>
          </a:bodyPr>
          <a:lstStyle/>
          <a:p>
            <a:r>
              <a:rPr lang="en-GB" b="1" dirty="0" smtClean="0"/>
              <a:t>Objective – to estimate the time it takes to resolve incorrect asthma diagnoses.</a:t>
            </a:r>
          </a:p>
          <a:p>
            <a:r>
              <a:rPr lang="en-GB" sz="2400" dirty="0" smtClean="0"/>
              <a:t>False positive (FP) and false negative (FN) adults and children. </a:t>
            </a:r>
          </a:p>
          <a:p>
            <a:pPr lvl="1"/>
            <a:r>
              <a:rPr lang="en-GB" sz="2000" dirty="0" smtClean="0"/>
              <a:t>FN </a:t>
            </a:r>
            <a:r>
              <a:rPr lang="en-GB" sz="2000" dirty="0"/>
              <a:t>= </a:t>
            </a:r>
            <a:r>
              <a:rPr lang="en-GB" sz="2000" dirty="0" smtClean="0"/>
              <a:t>a patient </a:t>
            </a:r>
            <a:r>
              <a:rPr lang="en-GB" sz="2000" dirty="0"/>
              <a:t>who has asthma but has been categorised as not having asthma</a:t>
            </a:r>
            <a:r>
              <a:rPr lang="en-GB" sz="2000" dirty="0" smtClean="0"/>
              <a:t>.</a:t>
            </a:r>
          </a:p>
          <a:p>
            <a:pPr lvl="1"/>
            <a:r>
              <a:rPr lang="en-GB" sz="2000" dirty="0"/>
              <a:t>FP = a patient incorrectly diagnosed with asthma </a:t>
            </a:r>
          </a:p>
          <a:p>
            <a:pPr lvl="1"/>
            <a:endParaRPr lang="en-GB" sz="2000" dirty="0" smtClean="0"/>
          </a:p>
          <a:p>
            <a:r>
              <a:rPr lang="en-GB" sz="2400" dirty="0" smtClean="0"/>
              <a:t>Severely, moderately and mildly persistent symptoms. </a:t>
            </a:r>
          </a:p>
          <a:p>
            <a:endParaRPr lang="en-GB" sz="2400" dirty="0" smtClean="0"/>
          </a:p>
          <a:p>
            <a:r>
              <a:rPr lang="en-GB" sz="2400" dirty="0" smtClean="0"/>
              <a:t>What </a:t>
            </a:r>
            <a:r>
              <a:rPr lang="en-GB" sz="2400" dirty="0"/>
              <a:t>proportion of the type of patient described will return to the healthcare service at </a:t>
            </a:r>
            <a:r>
              <a:rPr lang="en-GB" sz="2400" dirty="0" smtClean="0"/>
              <a:t>[certain time-point] </a:t>
            </a:r>
            <a:r>
              <a:rPr lang="en-GB" sz="2400" dirty="0"/>
              <a:t>since their first diagnosis</a:t>
            </a:r>
            <a:r>
              <a:rPr lang="en-GB" sz="2400" dirty="0" smtClean="0"/>
              <a:t>?</a:t>
            </a:r>
          </a:p>
          <a:p>
            <a:pPr lvl="1"/>
            <a:r>
              <a:rPr lang="en-GB" sz="2000" dirty="0" smtClean="0"/>
              <a:t>FN time-points are 6 and 12 months</a:t>
            </a:r>
          </a:p>
          <a:p>
            <a:pPr lvl="1"/>
            <a:r>
              <a:rPr lang="en-GB" sz="2000" dirty="0" smtClean="0"/>
              <a:t>FP time-points are 12 and 24 months</a:t>
            </a:r>
          </a:p>
          <a:p>
            <a:endParaRPr lang="en-GB" sz="2400" dirty="0" smtClean="0"/>
          </a:p>
          <a:p>
            <a:r>
              <a:rPr lang="en-GB" sz="2400" dirty="0" smtClean="0"/>
              <a:t>Previously published estimate.</a:t>
            </a:r>
          </a:p>
        </p:txBody>
      </p:sp>
    </p:spTree>
    <p:extLst>
      <p:ext uri="{BB962C8B-B14F-4D97-AF65-F5344CB8AC3E}">
        <p14:creationId xmlns:p14="http://schemas.microsoft.com/office/powerpoint/2010/main" val="2414562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Concepts explained….</a:t>
            </a:r>
            <a:endParaRPr lang="en-GB" b="1" dirty="0"/>
          </a:p>
        </p:txBody>
      </p:sp>
      <p:sp>
        <p:nvSpPr>
          <p:cNvPr id="3" name="Content Placeholder 2"/>
          <p:cNvSpPr>
            <a:spLocks noGrp="1"/>
          </p:cNvSpPr>
          <p:nvPr>
            <p:ph idx="1"/>
          </p:nvPr>
        </p:nvSpPr>
        <p:spPr>
          <a:xfrm>
            <a:off x="838200" y="1811368"/>
            <a:ext cx="10515600" cy="4351338"/>
          </a:xfrm>
        </p:spPr>
        <p:txBody>
          <a:bodyPr>
            <a:normAutofit fontScale="92500" lnSpcReduction="20000"/>
          </a:bodyPr>
          <a:lstStyle/>
          <a:p>
            <a:r>
              <a:rPr lang="en-GB" sz="2400" dirty="0" smtClean="0"/>
              <a:t>You will be asked to express your beliefs using </a:t>
            </a:r>
            <a:r>
              <a:rPr lang="en-GB" sz="2400" b="1" dirty="0" smtClean="0"/>
              <a:t>proportions</a:t>
            </a:r>
          </a:p>
          <a:p>
            <a:pPr lvl="1"/>
            <a:r>
              <a:rPr lang="en-GB" sz="2000" i="1" dirty="0"/>
              <a:t>Question: What </a:t>
            </a:r>
            <a:r>
              <a:rPr lang="en-GB" sz="2000" i="1" dirty="0" smtClean="0"/>
              <a:t>is the average age of  the patients in your practice?</a:t>
            </a:r>
            <a:r>
              <a:rPr lang="en-GB" sz="2000" i="1" dirty="0"/>
              <a:t> </a:t>
            </a:r>
            <a:r>
              <a:rPr lang="en-GB" sz="2000" dirty="0" smtClean="0"/>
              <a:t>Best guess: 25 years  but could </a:t>
            </a:r>
            <a:r>
              <a:rPr lang="en-GB" sz="2000" dirty="0"/>
              <a:t>be as low as </a:t>
            </a:r>
            <a:r>
              <a:rPr lang="en-GB" sz="2000" dirty="0" smtClean="0">
                <a:solidFill>
                  <a:srgbClr val="FF0000"/>
                </a:solidFill>
              </a:rPr>
              <a:t>20</a:t>
            </a:r>
            <a:r>
              <a:rPr lang="en-GB" sz="2000" dirty="0" smtClean="0"/>
              <a:t> </a:t>
            </a:r>
            <a:r>
              <a:rPr lang="en-GB" sz="2000" dirty="0"/>
              <a:t>or as high as </a:t>
            </a:r>
            <a:r>
              <a:rPr lang="en-GB" sz="2000" dirty="0" smtClean="0">
                <a:solidFill>
                  <a:srgbClr val="FF0000"/>
                </a:solidFill>
              </a:rPr>
              <a:t>30</a:t>
            </a:r>
          </a:p>
          <a:p>
            <a:pPr lvl="1"/>
            <a:endParaRPr lang="en-GB" sz="2000" dirty="0" smtClean="0">
              <a:solidFill>
                <a:srgbClr val="FF0000"/>
              </a:solidFill>
            </a:endParaRPr>
          </a:p>
          <a:p>
            <a:pPr lvl="1"/>
            <a:r>
              <a:rPr lang="en-GB" altLang="en-US" sz="2000" dirty="0"/>
              <a:t>This </a:t>
            </a:r>
            <a:r>
              <a:rPr lang="en-GB" altLang="en-US" sz="2000" i="1" dirty="0"/>
              <a:t>is</a:t>
            </a:r>
            <a:r>
              <a:rPr lang="en-GB" altLang="en-US" sz="2000" dirty="0"/>
              <a:t> uncertainty!</a:t>
            </a:r>
          </a:p>
          <a:p>
            <a:pPr marL="685800" lvl="2">
              <a:spcBef>
                <a:spcPts val="1000"/>
              </a:spcBef>
            </a:pPr>
            <a:r>
              <a:rPr lang="en-GB" altLang="en-US" dirty="0"/>
              <a:t>This is different to thinking about different people e.g. one person may be 18, another is 25 and another is 32 years old. These people have a different set of characteristics. This </a:t>
            </a:r>
            <a:r>
              <a:rPr lang="en-GB" altLang="en-US" i="1" dirty="0"/>
              <a:t>isn’t</a:t>
            </a:r>
            <a:r>
              <a:rPr lang="en-GB" altLang="en-US" dirty="0"/>
              <a:t> uncertainty!</a:t>
            </a:r>
          </a:p>
          <a:p>
            <a:pPr marL="685800" lvl="2">
              <a:spcBef>
                <a:spcPts val="1000"/>
              </a:spcBef>
            </a:pPr>
            <a:r>
              <a:rPr lang="en-GB" altLang="en-US" dirty="0"/>
              <a:t>In a group of people you may see lots of people that are 18 and lots of people that are 32… 25 is the average age of the group……this is what we want to know!</a:t>
            </a:r>
          </a:p>
          <a:p>
            <a:endParaRPr lang="en-GB" sz="2000" dirty="0" smtClean="0">
              <a:solidFill>
                <a:srgbClr val="FF0000"/>
              </a:solidFill>
            </a:endParaRPr>
          </a:p>
          <a:p>
            <a:r>
              <a:rPr lang="en-GB" sz="2400" dirty="0"/>
              <a:t>In elicitation, </a:t>
            </a:r>
            <a:r>
              <a:rPr lang="en-GB" sz="2400" b="1" dirty="0" smtClean="0"/>
              <a:t>probabilities</a:t>
            </a:r>
            <a:r>
              <a:rPr lang="en-GB" sz="2400" dirty="0" smtClean="0"/>
              <a:t> are used to express  uncertainty</a:t>
            </a:r>
          </a:p>
          <a:p>
            <a:pPr lvl="1"/>
            <a:r>
              <a:rPr lang="en-GB" sz="2000" dirty="0"/>
              <a:t>0%  </a:t>
            </a:r>
            <a:r>
              <a:rPr lang="en-GB" sz="2000" dirty="0" smtClean="0"/>
              <a:t>- completely uncertain, 100</a:t>
            </a:r>
            <a:r>
              <a:rPr lang="en-GB" sz="2000" dirty="0"/>
              <a:t>%  </a:t>
            </a:r>
            <a:r>
              <a:rPr lang="en-GB" sz="2000" dirty="0" smtClean="0"/>
              <a:t>- completely certain, 50</a:t>
            </a:r>
            <a:r>
              <a:rPr lang="en-GB" sz="2000" dirty="0"/>
              <a:t>%  </a:t>
            </a:r>
            <a:r>
              <a:rPr lang="en-GB" sz="2000" dirty="0" smtClean="0"/>
              <a:t>- equally likely</a:t>
            </a:r>
          </a:p>
          <a:p>
            <a:pPr lvl="1"/>
            <a:endParaRPr lang="en-GB" sz="2000" dirty="0"/>
          </a:p>
          <a:p>
            <a:r>
              <a:rPr lang="en-GB" sz="2400" dirty="0"/>
              <a:t>In elicitation, probabilities represent degrees of belief. </a:t>
            </a:r>
          </a:p>
          <a:p>
            <a:endParaRPr lang="en-GB" dirty="0" smtClean="0"/>
          </a:p>
          <a:p>
            <a:endParaRPr lang="en-GB" dirty="0"/>
          </a:p>
          <a:p>
            <a:endParaRPr lang="en-GB" dirty="0">
              <a:solidFill>
                <a:srgbClr val="FF0000"/>
              </a:solidFill>
            </a:endParaRPr>
          </a:p>
          <a:p>
            <a:pPr marL="457200" lvl="1" indent="0">
              <a:buNone/>
            </a:pPr>
            <a:endParaRPr lang="en-GB" i="1" dirty="0"/>
          </a:p>
          <a:p>
            <a:pPr marL="457200" lvl="1" indent="0">
              <a:buNone/>
            </a:pPr>
            <a:endParaRPr lang="en-GB" b="1" dirty="0"/>
          </a:p>
          <a:p>
            <a:pPr lvl="1"/>
            <a:endParaRPr lang="en-GB" dirty="0" smtClean="0"/>
          </a:p>
        </p:txBody>
      </p:sp>
    </p:spTree>
    <p:extLst>
      <p:ext uri="{BB962C8B-B14F-4D97-AF65-F5344CB8AC3E}">
        <p14:creationId xmlns:p14="http://schemas.microsoft.com/office/powerpoint/2010/main" val="1172868433"/>
      </p:ext>
    </p:extLst>
  </p:cSld>
  <p:clrMapOvr>
    <a:masterClrMapping/>
  </p:clrMapOvr>
  <mc:AlternateContent xmlns:mc="http://schemas.openxmlformats.org/markup-compatibility/2006" xmlns:p14="http://schemas.microsoft.com/office/powerpoint/2010/main">
    <mc:Choice Requires="p14">
      <p:transition spd="slow" p14:dur="2000" advTm="975"/>
    </mc:Choice>
    <mc:Fallback xmlns="">
      <p:transition spd="slow" advTm="9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do probabilities mean?</a:t>
            </a:r>
            <a:endParaRPr lang="en-GB" b="1" dirty="0"/>
          </a:p>
        </p:txBody>
      </p:sp>
      <p:sp>
        <p:nvSpPr>
          <p:cNvPr id="3" name="Content Placeholder 2"/>
          <p:cNvSpPr>
            <a:spLocks noGrp="1"/>
          </p:cNvSpPr>
          <p:nvPr>
            <p:ph idx="1"/>
          </p:nvPr>
        </p:nvSpPr>
        <p:spPr/>
        <p:txBody>
          <a:bodyPr/>
          <a:lstStyle/>
          <a:p>
            <a:r>
              <a:rPr lang="en-GB" dirty="0"/>
              <a:t>Someone makes a statement: “there is a 60% probability that the average age of </a:t>
            </a:r>
            <a:r>
              <a:rPr lang="en-GB" dirty="0" smtClean="0"/>
              <a:t>patients in my practice is </a:t>
            </a:r>
            <a:r>
              <a:rPr lang="en-GB" dirty="0"/>
              <a:t>between </a:t>
            </a:r>
            <a:r>
              <a:rPr lang="en-GB" dirty="0" smtClean="0"/>
              <a:t>20 </a:t>
            </a:r>
            <a:r>
              <a:rPr lang="en-GB" dirty="0"/>
              <a:t>and 3</a:t>
            </a:r>
            <a:r>
              <a:rPr lang="en-GB" dirty="0" smtClean="0"/>
              <a:t>0 </a:t>
            </a:r>
            <a:r>
              <a:rPr lang="en-GB" dirty="0"/>
              <a:t>years old”</a:t>
            </a:r>
          </a:p>
          <a:p>
            <a:pPr lvl="1"/>
            <a:r>
              <a:rPr lang="en-GB" dirty="0"/>
              <a:t>This is a judgement representing the individual’s degree of belief that the average age is between </a:t>
            </a:r>
            <a:r>
              <a:rPr lang="en-GB" dirty="0" smtClean="0"/>
              <a:t>20 </a:t>
            </a:r>
            <a:r>
              <a:rPr lang="en-GB" dirty="0"/>
              <a:t>and 3</a:t>
            </a:r>
            <a:r>
              <a:rPr lang="en-GB" dirty="0" smtClean="0"/>
              <a:t>0 </a:t>
            </a:r>
            <a:r>
              <a:rPr lang="en-GB" dirty="0"/>
              <a:t>years old</a:t>
            </a:r>
          </a:p>
          <a:p>
            <a:pPr lvl="1"/>
            <a:r>
              <a:rPr lang="en-GB" dirty="0"/>
              <a:t>It also means that the individual believes there is 40% probability that the average age is less </a:t>
            </a:r>
            <a:r>
              <a:rPr lang="en-GB" dirty="0" smtClean="0"/>
              <a:t>than 20 </a:t>
            </a:r>
            <a:r>
              <a:rPr lang="en-GB" dirty="0"/>
              <a:t>or more than 3</a:t>
            </a:r>
            <a:r>
              <a:rPr lang="en-GB" dirty="0" smtClean="0"/>
              <a:t>0 </a:t>
            </a:r>
            <a:r>
              <a:rPr lang="en-GB" dirty="0"/>
              <a:t>years old</a:t>
            </a:r>
          </a:p>
          <a:p>
            <a:pPr lvl="1"/>
            <a:r>
              <a:rPr lang="en-GB" dirty="0"/>
              <a:t>The individual is </a:t>
            </a:r>
            <a:r>
              <a:rPr lang="en-GB" b="1" dirty="0"/>
              <a:t>uncertain</a:t>
            </a:r>
            <a:r>
              <a:rPr lang="en-GB" dirty="0"/>
              <a:t>, that is, their probability of the average age being between 2</a:t>
            </a:r>
            <a:r>
              <a:rPr lang="en-GB" dirty="0" smtClean="0"/>
              <a:t>0 </a:t>
            </a:r>
            <a:r>
              <a:rPr lang="en-GB" dirty="0"/>
              <a:t>and 3</a:t>
            </a:r>
            <a:r>
              <a:rPr lang="en-GB" dirty="0" smtClean="0"/>
              <a:t>0 </a:t>
            </a:r>
            <a:r>
              <a:rPr lang="en-GB" dirty="0"/>
              <a:t>years old is not 100%. </a:t>
            </a:r>
          </a:p>
          <a:p>
            <a:endParaRPr lang="en-GB" dirty="0"/>
          </a:p>
        </p:txBody>
      </p:sp>
    </p:spTree>
    <p:extLst>
      <p:ext uri="{BB962C8B-B14F-4D97-AF65-F5344CB8AC3E}">
        <p14:creationId xmlns:p14="http://schemas.microsoft.com/office/powerpoint/2010/main" val="740011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Richard\Desktop\limit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6" y="3429000"/>
            <a:ext cx="10829925" cy="24765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Richard\Desktop\bisection 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62" y="2000250"/>
            <a:ext cx="10667999" cy="981075"/>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338136" y="215496"/>
            <a:ext cx="10515600" cy="1325563"/>
          </a:xfrm>
        </p:spPr>
        <p:txBody>
          <a:bodyPr/>
          <a:lstStyle/>
          <a:p>
            <a:r>
              <a:rPr lang="en-GB" b="1" dirty="0" smtClean="0"/>
              <a:t>What will I be asked to do?</a:t>
            </a:r>
            <a:br>
              <a:rPr lang="en-GB" b="1" dirty="0" smtClean="0"/>
            </a:br>
            <a:r>
              <a:rPr lang="en-GB" sz="3600" dirty="0" smtClean="0"/>
              <a:t>Step 1: Provide a plausible range</a:t>
            </a:r>
            <a:endParaRPr lang="en-GB" sz="3600" dirty="0"/>
          </a:p>
        </p:txBody>
      </p:sp>
    </p:spTree>
    <p:extLst>
      <p:ext uri="{BB962C8B-B14F-4D97-AF65-F5344CB8AC3E}">
        <p14:creationId xmlns:p14="http://schemas.microsoft.com/office/powerpoint/2010/main" val="1889797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descr="C:\Users\Richard\Desktop\bisection 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00" y="2209801"/>
            <a:ext cx="10693400" cy="1219199"/>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2"/>
          <p:cNvSpPr txBox="1">
            <a:spLocks noChangeArrowheads="1"/>
          </p:cNvSpPr>
          <p:nvPr/>
        </p:nvSpPr>
        <p:spPr bwMode="auto">
          <a:xfrm>
            <a:off x="6971071" y="1350080"/>
            <a:ext cx="3746090" cy="651634"/>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1600" dirty="0">
                <a:effectLst/>
                <a:latin typeface="Calibri"/>
                <a:ea typeface="Calibri"/>
                <a:cs typeface="Times New Roman"/>
              </a:rPr>
              <a:t>It is as likely for the % of </a:t>
            </a:r>
            <a:r>
              <a:rPr lang="en-GB" sz="1600" dirty="0" smtClean="0">
                <a:effectLst/>
                <a:latin typeface="Calibri"/>
                <a:ea typeface="Calibri"/>
                <a:cs typeface="Times New Roman"/>
              </a:rPr>
              <a:t>patients to be</a:t>
            </a:r>
          </a:p>
          <a:p>
            <a:pPr algn="ctr">
              <a:lnSpc>
                <a:spcPct val="115000"/>
              </a:lnSpc>
              <a:spcAft>
                <a:spcPts val="1000"/>
              </a:spcAft>
            </a:pPr>
            <a:r>
              <a:rPr lang="en-GB" sz="2800" b="1" dirty="0" smtClean="0">
                <a:latin typeface="Calibri"/>
                <a:ea typeface="Calibri"/>
                <a:cs typeface="Times New Roman"/>
              </a:rPr>
              <a:t>M (Q2)</a:t>
            </a:r>
            <a:endParaRPr lang="en-GB" sz="2800" b="1" dirty="0" smtClean="0">
              <a:effectLst/>
              <a:latin typeface="Calibri"/>
              <a:ea typeface="Calibri"/>
              <a:cs typeface="Times New Roman"/>
            </a:endParaRPr>
          </a:p>
          <a:p>
            <a:pPr algn="r">
              <a:lnSpc>
                <a:spcPct val="115000"/>
              </a:lnSpc>
              <a:spcAft>
                <a:spcPts val="1000"/>
              </a:spcAft>
            </a:pPr>
            <a:endParaRPr lang="en-GB" sz="1600" dirty="0" smtClean="0">
              <a:effectLst/>
              <a:latin typeface="Calibri"/>
              <a:ea typeface="Calibri"/>
              <a:cs typeface="Times New Roman"/>
            </a:endParaRPr>
          </a:p>
          <a:p>
            <a:pPr algn="r">
              <a:lnSpc>
                <a:spcPct val="115000"/>
              </a:lnSpc>
              <a:spcAft>
                <a:spcPts val="1000"/>
              </a:spcAft>
            </a:pPr>
            <a:endParaRPr lang="en-GB" sz="2000" dirty="0">
              <a:effectLst/>
              <a:latin typeface="Calibri"/>
              <a:ea typeface="Calibri"/>
              <a:cs typeface="Times New Roman"/>
            </a:endParaRPr>
          </a:p>
        </p:txBody>
      </p:sp>
      <p:sp>
        <p:nvSpPr>
          <p:cNvPr id="10" name="Text Box 2"/>
          <p:cNvSpPr txBox="1">
            <a:spLocks noChangeArrowheads="1"/>
          </p:cNvSpPr>
          <p:nvPr/>
        </p:nvSpPr>
        <p:spPr bwMode="auto">
          <a:xfrm>
            <a:off x="5882230" y="2584499"/>
            <a:ext cx="2177681" cy="507902"/>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600" b="1" dirty="0">
                <a:latin typeface="Calibri"/>
                <a:ea typeface="Calibri"/>
                <a:cs typeface="Times New Roman"/>
              </a:rPr>
              <a:t>b</a:t>
            </a:r>
            <a:r>
              <a:rPr lang="en-GB" sz="1600" b="1" dirty="0" smtClean="0">
                <a:effectLst/>
                <a:latin typeface="Calibri"/>
                <a:ea typeface="Calibri"/>
                <a:cs typeface="Times New Roman"/>
              </a:rPr>
              <a:t>elow this value</a:t>
            </a:r>
            <a:endParaRPr lang="en-GB" sz="2000" b="1" dirty="0">
              <a:effectLst/>
              <a:latin typeface="Calibri"/>
              <a:ea typeface="Calibri"/>
              <a:cs typeface="Times New Roman"/>
            </a:endParaRPr>
          </a:p>
        </p:txBody>
      </p:sp>
      <p:sp>
        <p:nvSpPr>
          <p:cNvPr id="11" name="Text Box 2"/>
          <p:cNvSpPr txBox="1">
            <a:spLocks noChangeArrowheads="1"/>
          </p:cNvSpPr>
          <p:nvPr/>
        </p:nvSpPr>
        <p:spPr bwMode="auto">
          <a:xfrm>
            <a:off x="9023719" y="2590792"/>
            <a:ext cx="2177681" cy="507902"/>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600" b="1" dirty="0">
                <a:effectLst/>
                <a:latin typeface="Calibri"/>
                <a:ea typeface="Calibri"/>
                <a:cs typeface="Times New Roman"/>
              </a:rPr>
              <a:t>as above this value </a:t>
            </a:r>
            <a:endParaRPr lang="en-GB" sz="2000" b="1" dirty="0">
              <a:effectLst/>
              <a:latin typeface="Calibri"/>
              <a:ea typeface="Calibri"/>
              <a:cs typeface="Times New Roman"/>
            </a:endParaRPr>
          </a:p>
        </p:txBody>
      </p:sp>
      <p:sp>
        <p:nvSpPr>
          <p:cNvPr id="13" name="Title 1"/>
          <p:cNvSpPr>
            <a:spLocks noGrp="1"/>
          </p:cNvSpPr>
          <p:nvPr>
            <p:ph type="title"/>
          </p:nvPr>
        </p:nvSpPr>
        <p:spPr>
          <a:xfrm>
            <a:off x="201561" y="182245"/>
            <a:ext cx="10515600" cy="1325563"/>
          </a:xfrm>
        </p:spPr>
        <p:txBody>
          <a:bodyPr/>
          <a:lstStyle/>
          <a:p>
            <a:r>
              <a:rPr lang="en-GB" b="1" dirty="0" smtClean="0"/>
              <a:t>What will I be asked to do?</a:t>
            </a:r>
            <a:br>
              <a:rPr lang="en-GB" b="1" dirty="0" smtClean="0"/>
            </a:br>
            <a:r>
              <a:rPr lang="en-GB" sz="3600" dirty="0" smtClean="0"/>
              <a:t>Step 2: Provide the median value</a:t>
            </a:r>
            <a:endParaRPr lang="en-GB" sz="3600" dirty="0"/>
          </a:p>
        </p:txBody>
      </p:sp>
      <p:sp>
        <p:nvSpPr>
          <p:cNvPr id="14" name="Title 1"/>
          <p:cNvSpPr txBox="1">
            <a:spLocks/>
          </p:cNvSpPr>
          <p:nvPr/>
        </p:nvSpPr>
        <p:spPr>
          <a:xfrm>
            <a:off x="508000" y="357383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smtClean="0"/>
              <a:t>Step 3: Provide the lower and upper quartile</a:t>
            </a:r>
            <a:endParaRPr lang="en-GB" sz="3600" dirty="0"/>
          </a:p>
        </p:txBody>
      </p:sp>
      <p:pic>
        <p:nvPicPr>
          <p:cNvPr id="15" name="Picture 5" descr="C:\Users\Richard\Desktop\bisection 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444" y="4631747"/>
            <a:ext cx="11441112"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36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bisection method visually</a:t>
            </a:r>
            <a:br>
              <a:rPr lang="en-GB" b="1" dirty="0" smtClean="0"/>
            </a:br>
            <a:endParaRPr lang="en-GB" b="1" dirty="0"/>
          </a:p>
        </p:txBody>
      </p:sp>
      <p:cxnSp>
        <p:nvCxnSpPr>
          <p:cNvPr id="5" name="Straight Connector 4"/>
          <p:cNvCxnSpPr/>
          <p:nvPr/>
        </p:nvCxnSpPr>
        <p:spPr>
          <a:xfrm>
            <a:off x="1489587" y="2654710"/>
            <a:ext cx="89965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89587" y="2654710"/>
            <a:ext cx="0" cy="265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0486103" y="2674374"/>
            <a:ext cx="0" cy="265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149232" y="3244428"/>
            <a:ext cx="914400" cy="830997"/>
          </a:xfrm>
          <a:prstGeom prst="rect">
            <a:avLst/>
          </a:prstGeom>
          <a:noFill/>
        </p:spPr>
        <p:txBody>
          <a:bodyPr wrap="square" rtlCol="0">
            <a:spAutoFit/>
          </a:bodyPr>
          <a:lstStyle/>
          <a:p>
            <a:r>
              <a:rPr lang="en-GB" sz="2400" b="1" dirty="0" smtClean="0"/>
              <a:t>0%</a:t>
            </a:r>
          </a:p>
          <a:p>
            <a:r>
              <a:rPr lang="en-GB" sz="2400" b="1" dirty="0" smtClean="0"/>
              <a:t>Min</a:t>
            </a:r>
            <a:endParaRPr lang="en-GB" sz="2400" b="1" dirty="0"/>
          </a:p>
        </p:txBody>
      </p:sp>
      <p:sp>
        <p:nvSpPr>
          <p:cNvPr id="10" name="TextBox 9"/>
          <p:cNvSpPr txBox="1"/>
          <p:nvPr/>
        </p:nvSpPr>
        <p:spPr>
          <a:xfrm>
            <a:off x="9907796" y="3244427"/>
            <a:ext cx="1094501" cy="830997"/>
          </a:xfrm>
          <a:prstGeom prst="rect">
            <a:avLst/>
          </a:prstGeom>
          <a:noFill/>
        </p:spPr>
        <p:txBody>
          <a:bodyPr wrap="square" rtlCol="0">
            <a:spAutoFit/>
          </a:bodyPr>
          <a:lstStyle/>
          <a:p>
            <a:r>
              <a:rPr lang="en-GB" sz="2400" b="1" dirty="0" smtClean="0"/>
              <a:t>100%</a:t>
            </a:r>
          </a:p>
          <a:p>
            <a:r>
              <a:rPr lang="en-GB" sz="2400" b="1" dirty="0" smtClean="0"/>
              <a:t>Max</a:t>
            </a:r>
            <a:endParaRPr lang="en-GB" sz="2400" b="1" dirty="0"/>
          </a:p>
        </p:txBody>
      </p:sp>
      <p:cxnSp>
        <p:nvCxnSpPr>
          <p:cNvPr id="12" name="Straight Connector 11"/>
          <p:cNvCxnSpPr/>
          <p:nvPr/>
        </p:nvCxnSpPr>
        <p:spPr>
          <a:xfrm>
            <a:off x="5722374" y="2035277"/>
            <a:ext cx="14749" cy="13343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38915" y="3554703"/>
            <a:ext cx="1548581" cy="461665"/>
          </a:xfrm>
          <a:prstGeom prst="rect">
            <a:avLst/>
          </a:prstGeom>
          <a:noFill/>
        </p:spPr>
        <p:txBody>
          <a:bodyPr wrap="square" rtlCol="0">
            <a:spAutoFit/>
          </a:bodyPr>
          <a:lstStyle/>
          <a:p>
            <a:r>
              <a:rPr lang="en-GB" sz="2400" b="1" dirty="0" smtClean="0"/>
              <a:t>50% (M)</a:t>
            </a:r>
            <a:endParaRPr lang="en-GB" sz="2400" b="1" dirty="0"/>
          </a:p>
        </p:txBody>
      </p:sp>
      <p:sp>
        <p:nvSpPr>
          <p:cNvPr id="20" name="TextBox 19"/>
          <p:cNvSpPr txBox="1"/>
          <p:nvPr/>
        </p:nvSpPr>
        <p:spPr>
          <a:xfrm>
            <a:off x="4088992" y="3123323"/>
            <a:ext cx="914400" cy="461665"/>
          </a:xfrm>
          <a:prstGeom prst="rect">
            <a:avLst/>
          </a:prstGeom>
          <a:noFill/>
        </p:spPr>
        <p:txBody>
          <a:bodyPr wrap="square" rtlCol="0">
            <a:spAutoFit/>
          </a:bodyPr>
          <a:lstStyle/>
          <a:p>
            <a:r>
              <a:rPr lang="en-GB" sz="2400" b="1" i="1" dirty="0" smtClean="0"/>
              <a:t>Q1</a:t>
            </a:r>
            <a:endParaRPr lang="en-GB" sz="2400" b="1" i="1" dirty="0"/>
          </a:p>
        </p:txBody>
      </p:sp>
      <p:sp>
        <p:nvSpPr>
          <p:cNvPr id="21" name="TextBox 20"/>
          <p:cNvSpPr txBox="1"/>
          <p:nvPr/>
        </p:nvSpPr>
        <p:spPr>
          <a:xfrm>
            <a:off x="7808125" y="3239911"/>
            <a:ext cx="914400" cy="461665"/>
          </a:xfrm>
          <a:prstGeom prst="rect">
            <a:avLst/>
          </a:prstGeom>
          <a:noFill/>
        </p:spPr>
        <p:txBody>
          <a:bodyPr wrap="square" rtlCol="0">
            <a:spAutoFit/>
          </a:bodyPr>
          <a:lstStyle/>
          <a:p>
            <a:r>
              <a:rPr lang="en-GB" sz="2400" b="1" i="1" dirty="0" smtClean="0"/>
              <a:t>Q3</a:t>
            </a:r>
            <a:endParaRPr lang="en-GB" sz="2400" b="1" i="1" dirty="0"/>
          </a:p>
        </p:txBody>
      </p:sp>
      <p:sp>
        <p:nvSpPr>
          <p:cNvPr id="16" name="Rectangle 15"/>
          <p:cNvSpPr/>
          <p:nvPr/>
        </p:nvSpPr>
        <p:spPr>
          <a:xfrm>
            <a:off x="1489587" y="2685344"/>
            <a:ext cx="2804628" cy="4191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7" name="Rectangle 16"/>
          <p:cNvSpPr/>
          <p:nvPr/>
        </p:nvSpPr>
        <p:spPr>
          <a:xfrm>
            <a:off x="4294215" y="2671444"/>
            <a:ext cx="1428158" cy="4191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 name="Freeform 2"/>
          <p:cNvSpPr/>
          <p:nvPr/>
        </p:nvSpPr>
        <p:spPr>
          <a:xfrm>
            <a:off x="2063632" y="1846384"/>
            <a:ext cx="613197" cy="827990"/>
          </a:xfrm>
          <a:custGeom>
            <a:avLst/>
            <a:gdLst>
              <a:gd name="connsiteX0" fmla="*/ 613197 w 613197"/>
              <a:gd name="connsiteY0" fmla="*/ 0 h 993613"/>
              <a:gd name="connsiteX1" fmla="*/ 97004 w 613197"/>
              <a:gd name="connsiteY1" fmla="*/ 678426 h 993613"/>
              <a:gd name="connsiteX2" fmla="*/ 8514 w 613197"/>
              <a:gd name="connsiteY2" fmla="*/ 973394 h 993613"/>
              <a:gd name="connsiteX3" fmla="*/ 8514 w 613197"/>
              <a:gd name="connsiteY3" fmla="*/ 943897 h 993613"/>
            </a:gdLst>
            <a:ahLst/>
            <a:cxnLst>
              <a:cxn ang="0">
                <a:pos x="connsiteX0" y="connsiteY0"/>
              </a:cxn>
              <a:cxn ang="0">
                <a:pos x="connsiteX1" y="connsiteY1"/>
              </a:cxn>
              <a:cxn ang="0">
                <a:pos x="connsiteX2" y="connsiteY2"/>
              </a:cxn>
              <a:cxn ang="0">
                <a:pos x="connsiteX3" y="connsiteY3"/>
              </a:cxn>
            </a:cxnLst>
            <a:rect l="l" t="t" r="r" b="b"/>
            <a:pathLst>
              <a:path w="613197" h="993613">
                <a:moveTo>
                  <a:pt x="613197" y="0"/>
                </a:moveTo>
                <a:cubicBezTo>
                  <a:pt x="405490" y="258097"/>
                  <a:pt x="197784" y="516194"/>
                  <a:pt x="97004" y="678426"/>
                </a:cubicBezTo>
                <a:cubicBezTo>
                  <a:pt x="-3777" y="840658"/>
                  <a:pt x="23262" y="929149"/>
                  <a:pt x="8514" y="973394"/>
                </a:cubicBezTo>
                <a:cubicBezTo>
                  <a:pt x="-6234" y="1017639"/>
                  <a:pt x="1140" y="980768"/>
                  <a:pt x="8514" y="943897"/>
                </a:cubicBezTo>
              </a:path>
            </a:pathLst>
          </a:custGeom>
          <a:noFill/>
          <a:ln w="254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676829" y="1362840"/>
            <a:ext cx="1976284" cy="646331"/>
          </a:xfrm>
          <a:prstGeom prst="rect">
            <a:avLst/>
          </a:prstGeom>
          <a:noFill/>
        </p:spPr>
        <p:txBody>
          <a:bodyPr wrap="square" rtlCol="0">
            <a:spAutoFit/>
          </a:bodyPr>
          <a:lstStyle/>
          <a:p>
            <a:r>
              <a:rPr lang="en-GB" dirty="0" smtClean="0"/>
              <a:t>Equally likely to be above or below Q1</a:t>
            </a:r>
            <a:endParaRPr lang="en-GB" dirty="0"/>
          </a:p>
        </p:txBody>
      </p:sp>
      <p:sp>
        <p:nvSpPr>
          <p:cNvPr id="18" name="Freeform 17"/>
          <p:cNvSpPr/>
          <p:nvPr/>
        </p:nvSpPr>
        <p:spPr>
          <a:xfrm flipH="1">
            <a:off x="4653113" y="1833558"/>
            <a:ext cx="510621" cy="853642"/>
          </a:xfrm>
          <a:custGeom>
            <a:avLst/>
            <a:gdLst>
              <a:gd name="connsiteX0" fmla="*/ 613197 w 613197"/>
              <a:gd name="connsiteY0" fmla="*/ 0 h 993613"/>
              <a:gd name="connsiteX1" fmla="*/ 97004 w 613197"/>
              <a:gd name="connsiteY1" fmla="*/ 678426 h 993613"/>
              <a:gd name="connsiteX2" fmla="*/ 8514 w 613197"/>
              <a:gd name="connsiteY2" fmla="*/ 973394 h 993613"/>
              <a:gd name="connsiteX3" fmla="*/ 8514 w 613197"/>
              <a:gd name="connsiteY3" fmla="*/ 943897 h 993613"/>
            </a:gdLst>
            <a:ahLst/>
            <a:cxnLst>
              <a:cxn ang="0">
                <a:pos x="connsiteX0" y="connsiteY0"/>
              </a:cxn>
              <a:cxn ang="0">
                <a:pos x="connsiteX1" y="connsiteY1"/>
              </a:cxn>
              <a:cxn ang="0">
                <a:pos x="connsiteX2" y="connsiteY2"/>
              </a:cxn>
              <a:cxn ang="0">
                <a:pos x="connsiteX3" y="connsiteY3"/>
              </a:cxn>
            </a:cxnLst>
            <a:rect l="l" t="t" r="r" b="b"/>
            <a:pathLst>
              <a:path w="613197" h="993613">
                <a:moveTo>
                  <a:pt x="613197" y="0"/>
                </a:moveTo>
                <a:cubicBezTo>
                  <a:pt x="405490" y="258097"/>
                  <a:pt x="197784" y="516194"/>
                  <a:pt x="97004" y="678426"/>
                </a:cubicBezTo>
                <a:cubicBezTo>
                  <a:pt x="-3777" y="840658"/>
                  <a:pt x="23262" y="929149"/>
                  <a:pt x="8514" y="973394"/>
                </a:cubicBezTo>
                <a:cubicBezTo>
                  <a:pt x="-6234" y="1017639"/>
                  <a:pt x="1140" y="980768"/>
                  <a:pt x="8514" y="943897"/>
                </a:cubicBezTo>
              </a:path>
            </a:pathLst>
          </a:custGeom>
          <a:noFill/>
          <a:ln w="254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5764160" y="2676806"/>
            <a:ext cx="1141771" cy="39899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3" name="Rectangle 22"/>
          <p:cNvSpPr/>
          <p:nvPr/>
        </p:nvSpPr>
        <p:spPr>
          <a:xfrm>
            <a:off x="6913305" y="2676806"/>
            <a:ext cx="3572798" cy="39899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TextBox 23"/>
          <p:cNvSpPr txBox="1"/>
          <p:nvPr/>
        </p:nvSpPr>
        <p:spPr>
          <a:xfrm>
            <a:off x="7093641" y="1392961"/>
            <a:ext cx="1976284" cy="646331"/>
          </a:xfrm>
          <a:prstGeom prst="rect">
            <a:avLst/>
          </a:prstGeom>
          <a:noFill/>
        </p:spPr>
        <p:txBody>
          <a:bodyPr wrap="square" rtlCol="0">
            <a:spAutoFit/>
          </a:bodyPr>
          <a:lstStyle/>
          <a:p>
            <a:r>
              <a:rPr lang="en-GB" dirty="0" smtClean="0"/>
              <a:t>Equally likely to be above or below Q3</a:t>
            </a:r>
            <a:endParaRPr lang="en-GB" dirty="0"/>
          </a:p>
        </p:txBody>
      </p:sp>
      <p:sp>
        <p:nvSpPr>
          <p:cNvPr id="25" name="Freeform 24"/>
          <p:cNvSpPr/>
          <p:nvPr/>
        </p:nvSpPr>
        <p:spPr>
          <a:xfrm flipH="1">
            <a:off x="9027478" y="1823164"/>
            <a:ext cx="510621" cy="853642"/>
          </a:xfrm>
          <a:custGeom>
            <a:avLst/>
            <a:gdLst>
              <a:gd name="connsiteX0" fmla="*/ 613197 w 613197"/>
              <a:gd name="connsiteY0" fmla="*/ 0 h 993613"/>
              <a:gd name="connsiteX1" fmla="*/ 97004 w 613197"/>
              <a:gd name="connsiteY1" fmla="*/ 678426 h 993613"/>
              <a:gd name="connsiteX2" fmla="*/ 8514 w 613197"/>
              <a:gd name="connsiteY2" fmla="*/ 973394 h 993613"/>
              <a:gd name="connsiteX3" fmla="*/ 8514 w 613197"/>
              <a:gd name="connsiteY3" fmla="*/ 943897 h 993613"/>
            </a:gdLst>
            <a:ahLst/>
            <a:cxnLst>
              <a:cxn ang="0">
                <a:pos x="connsiteX0" y="connsiteY0"/>
              </a:cxn>
              <a:cxn ang="0">
                <a:pos x="connsiteX1" y="connsiteY1"/>
              </a:cxn>
              <a:cxn ang="0">
                <a:pos x="connsiteX2" y="connsiteY2"/>
              </a:cxn>
              <a:cxn ang="0">
                <a:pos x="connsiteX3" y="connsiteY3"/>
              </a:cxn>
            </a:cxnLst>
            <a:rect l="l" t="t" r="r" b="b"/>
            <a:pathLst>
              <a:path w="613197" h="993613">
                <a:moveTo>
                  <a:pt x="613197" y="0"/>
                </a:moveTo>
                <a:cubicBezTo>
                  <a:pt x="405490" y="258097"/>
                  <a:pt x="197784" y="516194"/>
                  <a:pt x="97004" y="678426"/>
                </a:cubicBezTo>
                <a:cubicBezTo>
                  <a:pt x="-3777" y="840658"/>
                  <a:pt x="23262" y="929149"/>
                  <a:pt x="8514" y="973394"/>
                </a:cubicBezTo>
                <a:cubicBezTo>
                  <a:pt x="-6234" y="1017639"/>
                  <a:pt x="1140" y="980768"/>
                  <a:pt x="8514" y="943897"/>
                </a:cubicBezTo>
              </a:path>
            </a:pathLst>
          </a:custGeom>
          <a:noFill/>
          <a:ln w="254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25"/>
          <p:cNvSpPr/>
          <p:nvPr/>
        </p:nvSpPr>
        <p:spPr>
          <a:xfrm>
            <a:off x="6480444" y="1817026"/>
            <a:ext cx="613197" cy="827990"/>
          </a:xfrm>
          <a:custGeom>
            <a:avLst/>
            <a:gdLst>
              <a:gd name="connsiteX0" fmla="*/ 613197 w 613197"/>
              <a:gd name="connsiteY0" fmla="*/ 0 h 993613"/>
              <a:gd name="connsiteX1" fmla="*/ 97004 w 613197"/>
              <a:gd name="connsiteY1" fmla="*/ 678426 h 993613"/>
              <a:gd name="connsiteX2" fmla="*/ 8514 w 613197"/>
              <a:gd name="connsiteY2" fmla="*/ 973394 h 993613"/>
              <a:gd name="connsiteX3" fmla="*/ 8514 w 613197"/>
              <a:gd name="connsiteY3" fmla="*/ 943897 h 993613"/>
            </a:gdLst>
            <a:ahLst/>
            <a:cxnLst>
              <a:cxn ang="0">
                <a:pos x="connsiteX0" y="connsiteY0"/>
              </a:cxn>
              <a:cxn ang="0">
                <a:pos x="connsiteX1" y="connsiteY1"/>
              </a:cxn>
              <a:cxn ang="0">
                <a:pos x="connsiteX2" y="connsiteY2"/>
              </a:cxn>
              <a:cxn ang="0">
                <a:pos x="connsiteX3" y="connsiteY3"/>
              </a:cxn>
            </a:cxnLst>
            <a:rect l="l" t="t" r="r" b="b"/>
            <a:pathLst>
              <a:path w="613197" h="993613">
                <a:moveTo>
                  <a:pt x="613197" y="0"/>
                </a:moveTo>
                <a:cubicBezTo>
                  <a:pt x="405490" y="258097"/>
                  <a:pt x="197784" y="516194"/>
                  <a:pt x="97004" y="678426"/>
                </a:cubicBezTo>
                <a:cubicBezTo>
                  <a:pt x="-3777" y="840658"/>
                  <a:pt x="23262" y="929149"/>
                  <a:pt x="8514" y="973394"/>
                </a:cubicBezTo>
                <a:cubicBezTo>
                  <a:pt x="-6234" y="1017639"/>
                  <a:pt x="1140" y="980768"/>
                  <a:pt x="8514" y="943897"/>
                </a:cubicBezTo>
              </a:path>
            </a:pathLst>
          </a:custGeom>
          <a:noFill/>
          <a:ln w="254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p:nvCxnSpPr>
        <p:spPr>
          <a:xfrm>
            <a:off x="8257951" y="2159246"/>
            <a:ext cx="7374" cy="89157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297902" y="2159246"/>
            <a:ext cx="7374" cy="89157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377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Things to be aware of</a:t>
            </a:r>
            <a:endParaRPr lang="en-GB" b="1" dirty="0"/>
          </a:p>
        </p:txBody>
      </p:sp>
      <p:sp>
        <p:nvSpPr>
          <p:cNvPr id="3" name="Content Placeholder 2"/>
          <p:cNvSpPr>
            <a:spLocks noGrp="1"/>
          </p:cNvSpPr>
          <p:nvPr>
            <p:ph idx="1"/>
          </p:nvPr>
        </p:nvSpPr>
        <p:spPr>
          <a:xfrm>
            <a:off x="838200" y="1551305"/>
            <a:ext cx="10515600" cy="4351338"/>
          </a:xfrm>
        </p:spPr>
        <p:txBody>
          <a:bodyPr>
            <a:normAutofit lnSpcReduction="10000"/>
          </a:bodyPr>
          <a:lstStyle/>
          <a:p>
            <a:pPr marL="0" indent="0">
              <a:buNone/>
            </a:pPr>
            <a:r>
              <a:rPr lang="en-GB" dirty="0" smtClean="0"/>
              <a:t>There are ways in which we process and express information that can lead to potential biases:</a:t>
            </a:r>
          </a:p>
          <a:p>
            <a:r>
              <a:rPr lang="en-GB" dirty="0" smtClean="0"/>
              <a:t>Overconfidence</a:t>
            </a:r>
          </a:p>
          <a:p>
            <a:r>
              <a:rPr lang="en-GB" dirty="0" smtClean="0"/>
              <a:t>Under confidence</a:t>
            </a:r>
          </a:p>
          <a:p>
            <a:r>
              <a:rPr lang="en-GB" sz="2200" dirty="0" smtClean="0"/>
              <a:t>Anchoring heuristic:</a:t>
            </a:r>
            <a:endParaRPr lang="en-GB" sz="2200" dirty="0"/>
          </a:p>
          <a:p>
            <a:pPr lvl="1"/>
            <a:r>
              <a:rPr lang="en-GB" sz="2000" dirty="0" smtClean="0"/>
              <a:t>Beliefs formed </a:t>
            </a:r>
            <a:r>
              <a:rPr lang="en-GB" sz="2000" dirty="0"/>
              <a:t>by starting from an initial value (or scenario) and adjusting it to get the final answer, the adjustment is usually insufficient</a:t>
            </a:r>
          </a:p>
          <a:p>
            <a:r>
              <a:rPr lang="en-GB" sz="2400" dirty="0"/>
              <a:t>Availability heuristic: </a:t>
            </a:r>
          </a:p>
          <a:p>
            <a:pPr lvl="1"/>
            <a:r>
              <a:rPr lang="en-GB" sz="2000" dirty="0"/>
              <a:t>Judging the probability of an event based on what is easier to recall</a:t>
            </a:r>
          </a:p>
          <a:p>
            <a:r>
              <a:rPr lang="en-GB" sz="2400" dirty="0"/>
              <a:t>Representativeness heuristic</a:t>
            </a:r>
          </a:p>
          <a:p>
            <a:pPr lvl="1"/>
            <a:r>
              <a:rPr lang="en-GB" sz="2000" dirty="0"/>
              <a:t>Where experts identify a familiar object or event and use it to represent the current issue.</a:t>
            </a:r>
          </a:p>
          <a:p>
            <a:pPr marL="0" indent="0">
              <a:buNone/>
            </a:pPr>
            <a:endParaRPr lang="en-GB" sz="1600" dirty="0"/>
          </a:p>
        </p:txBody>
      </p:sp>
    </p:spTree>
    <p:extLst>
      <p:ext uri="{BB962C8B-B14F-4D97-AF65-F5344CB8AC3E}">
        <p14:creationId xmlns:p14="http://schemas.microsoft.com/office/powerpoint/2010/main" val="3398485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32627</TotalTime>
  <Words>2142</Words>
  <Application>Microsoft Office PowerPoint</Application>
  <PresentationFormat>Widescreen</PresentationFormat>
  <Paragraphs>157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 Training session  </vt:lpstr>
      <vt:lpstr>Introduction</vt:lpstr>
      <vt:lpstr>What will the exercise involve?</vt:lpstr>
      <vt:lpstr>Concepts explained….</vt:lpstr>
      <vt:lpstr>What do probabilities mean?</vt:lpstr>
      <vt:lpstr>What will I be asked to do? Step 1: Provide a plausible range</vt:lpstr>
      <vt:lpstr>What will I be asked to do? Step 2: Provide the median value</vt:lpstr>
      <vt:lpstr>The bisection method visually </vt:lpstr>
      <vt:lpstr>Things to be aware of</vt:lpstr>
      <vt:lpstr>Final things</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draft</dc:title>
  <dc:creator>Dina Jankovic</dc:creator>
  <cp:lastModifiedBy>Aimee Fox</cp:lastModifiedBy>
  <cp:revision>288</cp:revision>
  <cp:lastPrinted>2018-09-26T13:45:56Z</cp:lastPrinted>
  <dcterms:created xsi:type="dcterms:W3CDTF">2018-03-02T13:21:25Z</dcterms:created>
  <dcterms:modified xsi:type="dcterms:W3CDTF">2019-01-10T08:34:40Z</dcterms:modified>
</cp:coreProperties>
</file>